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44"/>
  </p:notesMasterIdLst>
  <p:sldIdLst>
    <p:sldId id="374" r:id="rId2"/>
    <p:sldId id="345" r:id="rId3"/>
    <p:sldId id="346" r:id="rId4"/>
    <p:sldId id="347" r:id="rId5"/>
    <p:sldId id="352" r:id="rId6"/>
    <p:sldId id="260" r:id="rId7"/>
    <p:sldId id="261" r:id="rId8"/>
    <p:sldId id="349" r:id="rId9"/>
    <p:sldId id="350" r:id="rId10"/>
    <p:sldId id="348" r:id="rId11"/>
    <p:sldId id="351" r:id="rId12"/>
    <p:sldId id="262" r:id="rId13"/>
    <p:sldId id="353" r:id="rId14"/>
    <p:sldId id="370" r:id="rId15"/>
    <p:sldId id="263" r:id="rId16"/>
    <p:sldId id="355" r:id="rId17"/>
    <p:sldId id="359" r:id="rId18"/>
    <p:sldId id="264" r:id="rId19"/>
    <p:sldId id="356" r:id="rId20"/>
    <p:sldId id="267" r:id="rId21"/>
    <p:sldId id="373" r:id="rId22"/>
    <p:sldId id="268" r:id="rId23"/>
    <p:sldId id="270" r:id="rId24"/>
    <p:sldId id="360" r:id="rId25"/>
    <p:sldId id="361" r:id="rId26"/>
    <p:sldId id="358" r:id="rId27"/>
    <p:sldId id="271" r:id="rId28"/>
    <p:sldId id="371" r:id="rId29"/>
    <p:sldId id="372" r:id="rId30"/>
    <p:sldId id="276" r:id="rId31"/>
    <p:sldId id="368" r:id="rId32"/>
    <p:sldId id="363" r:id="rId33"/>
    <p:sldId id="281" r:id="rId34"/>
    <p:sldId id="369" r:id="rId35"/>
    <p:sldId id="364" r:id="rId36"/>
    <p:sldId id="283" r:id="rId37"/>
    <p:sldId id="365" r:id="rId38"/>
    <p:sldId id="278" r:id="rId39"/>
    <p:sldId id="279" r:id="rId40"/>
    <p:sldId id="280" r:id="rId41"/>
    <p:sldId id="344" r:id="rId42"/>
    <p:sldId id="367"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F96997-00B0-447C-AAFA-A954ECDA1A9B}" type="datetimeFigureOut">
              <a:rPr lang="en-US" smtClean="0"/>
              <a:t>4/3/2020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253A8E-FE2D-4C05-9F03-618894419C7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7A19DAA-F40F-4F52-A576-5A221C6222AC}" type="slidenum">
              <a:rPr lang="en-US"/>
              <a:pPr/>
              <a:t>15</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a:t>Click to edit Master title style</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68DC78-383D-48F2-A0BB-3A11860D1E96}"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DBBB4-4292-4DA0-9A09-EC1F42E8F084}" type="slidenum">
              <a:rPr lang="en-US" smtClean="0"/>
              <a:t>‹#›</a:t>
            </a:fld>
            <a:endParaRPr lang="en-US"/>
          </a:p>
        </p:txBody>
      </p:sp>
    </p:spTree>
    <p:extLst>
      <p:ext uri="{BB962C8B-B14F-4D97-AF65-F5344CB8AC3E}">
        <p14:creationId xmlns:p14="http://schemas.microsoft.com/office/powerpoint/2010/main" val="2703466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68DC78-383D-48F2-A0BB-3A11860D1E96}"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DBBB4-4292-4DA0-9A09-EC1F42E8F084}" type="slidenum">
              <a:rPr lang="en-US" smtClean="0"/>
              <a:t>‹#›</a:t>
            </a:fld>
            <a:endParaRPr lang="en-US"/>
          </a:p>
        </p:txBody>
      </p:sp>
    </p:spTree>
    <p:extLst>
      <p:ext uri="{BB962C8B-B14F-4D97-AF65-F5344CB8AC3E}">
        <p14:creationId xmlns:p14="http://schemas.microsoft.com/office/powerpoint/2010/main" val="2252743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422855"/>
            <a:ext cx="2057397" cy="365125"/>
          </a:xfrm>
        </p:spPr>
        <p:txBody>
          <a:bodyPr/>
          <a:lstStyle/>
          <a:p>
            <a:fld id="{4D68DC78-383D-48F2-A0BB-3A11860D1E96}" type="datetimeFigureOut">
              <a:rPr lang="en-US" smtClean="0"/>
              <a:t>4/3/2020</a:t>
            </a:fld>
            <a:endParaRPr lang="en-US"/>
          </a:p>
        </p:txBody>
      </p:sp>
      <p:sp>
        <p:nvSpPr>
          <p:cNvPr id="5" name="Footer Placeholder 4"/>
          <p:cNvSpPr>
            <a:spLocks noGrp="1"/>
          </p:cNvSpPr>
          <p:nvPr>
            <p:ph type="ftr" sz="quarter" idx="11"/>
          </p:nvPr>
        </p:nvSpPr>
        <p:spPr>
          <a:xfrm>
            <a:off x="2832102" y="6422855"/>
            <a:ext cx="3209752" cy="365125"/>
          </a:xfrm>
        </p:spPr>
        <p:txBody>
          <a:bodyPr/>
          <a:lstStyle/>
          <a:p>
            <a:endParaRPr lang="en-US"/>
          </a:p>
        </p:txBody>
      </p:sp>
      <p:sp>
        <p:nvSpPr>
          <p:cNvPr id="6" name="Slide Number Placeholder 5"/>
          <p:cNvSpPr>
            <a:spLocks noGrp="1"/>
          </p:cNvSpPr>
          <p:nvPr>
            <p:ph type="sldNum" sz="quarter" idx="12"/>
          </p:nvPr>
        </p:nvSpPr>
        <p:spPr>
          <a:xfrm>
            <a:off x="6054787" y="6422855"/>
            <a:ext cx="659819" cy="365125"/>
          </a:xfrm>
        </p:spPr>
        <p:txBody>
          <a:bodyPr/>
          <a:lstStyle/>
          <a:p>
            <a:fld id="{88DDBBB4-4292-4DA0-9A09-EC1F42E8F084}" type="slidenum">
              <a:rPr lang="en-US" smtClean="0"/>
              <a:t>‹#›</a:t>
            </a:fld>
            <a:endParaRPr lang="en-US"/>
          </a:p>
        </p:txBody>
      </p:sp>
    </p:spTree>
    <p:extLst>
      <p:ext uri="{BB962C8B-B14F-4D97-AF65-F5344CB8AC3E}">
        <p14:creationId xmlns:p14="http://schemas.microsoft.com/office/powerpoint/2010/main" val="3753088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68DC78-383D-48F2-A0BB-3A11860D1E96}"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DBBB4-4292-4DA0-9A09-EC1F42E8F084}" type="slidenum">
              <a:rPr lang="en-US" smtClean="0"/>
              <a:t>‹#›</a:t>
            </a:fld>
            <a:endParaRPr lang="en-US"/>
          </a:p>
        </p:txBody>
      </p:sp>
    </p:spTree>
    <p:extLst>
      <p:ext uri="{BB962C8B-B14F-4D97-AF65-F5344CB8AC3E}">
        <p14:creationId xmlns:p14="http://schemas.microsoft.com/office/powerpoint/2010/main" val="135586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4D68DC78-383D-48F2-A0BB-3A11860D1E96}" type="datetimeFigureOut">
              <a:rPr lang="en-US" smtClean="0"/>
              <a:t>4/3/2020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8DDBBB4-4292-4DA0-9A09-EC1F42E8F084}" type="slidenum">
              <a:rPr lang="en-US" smtClean="0"/>
              <a:t>‹#›</a:t>
            </a:fld>
            <a:endParaRPr lang="en-US"/>
          </a:p>
        </p:txBody>
      </p:sp>
    </p:spTree>
    <p:extLst>
      <p:ext uri="{BB962C8B-B14F-4D97-AF65-F5344CB8AC3E}">
        <p14:creationId xmlns:p14="http://schemas.microsoft.com/office/powerpoint/2010/main" val="421404061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68DC78-383D-48F2-A0BB-3A11860D1E96}"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DDBBB4-4292-4DA0-9A09-EC1F42E8F084}" type="slidenum">
              <a:rPr lang="en-US" smtClean="0"/>
              <a:t>‹#›</a:t>
            </a:fld>
            <a:endParaRPr lang="en-US"/>
          </a:p>
        </p:txBody>
      </p:sp>
    </p:spTree>
    <p:extLst>
      <p:ext uri="{BB962C8B-B14F-4D97-AF65-F5344CB8AC3E}">
        <p14:creationId xmlns:p14="http://schemas.microsoft.com/office/powerpoint/2010/main" val="1426071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68DC78-383D-48F2-A0BB-3A11860D1E96}" type="datetimeFigureOut">
              <a:rPr lang="en-US" smtClean="0"/>
              <a:t>4/3/2020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DDBBB4-4292-4DA0-9A09-EC1F42E8F084}" type="slidenum">
              <a:rPr lang="en-US" smtClean="0"/>
              <a:t>‹#›</a:t>
            </a:fld>
            <a:endParaRPr lang="en-US"/>
          </a:p>
        </p:txBody>
      </p:sp>
    </p:spTree>
    <p:extLst>
      <p:ext uri="{BB962C8B-B14F-4D97-AF65-F5344CB8AC3E}">
        <p14:creationId xmlns:p14="http://schemas.microsoft.com/office/powerpoint/2010/main" val="2515352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68DC78-383D-48F2-A0BB-3A11860D1E96}" type="datetimeFigureOut">
              <a:rPr lang="en-US" smtClean="0"/>
              <a:t>4/3/2020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DDBBB4-4292-4DA0-9A09-EC1F42E8F084}" type="slidenum">
              <a:rPr lang="en-US" smtClean="0"/>
              <a:t>‹#›</a:t>
            </a:fld>
            <a:endParaRPr lang="en-US"/>
          </a:p>
        </p:txBody>
      </p:sp>
    </p:spTree>
    <p:extLst>
      <p:ext uri="{BB962C8B-B14F-4D97-AF65-F5344CB8AC3E}">
        <p14:creationId xmlns:p14="http://schemas.microsoft.com/office/powerpoint/2010/main" val="3536206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68DC78-383D-48F2-A0BB-3A11860D1E96}" type="datetimeFigureOut">
              <a:rPr lang="en-US" smtClean="0"/>
              <a:t>4/3/2020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DDBBB4-4292-4DA0-9A09-EC1F42E8F084}" type="slidenum">
              <a:rPr lang="en-US" smtClean="0"/>
              <a:t>‹#›</a:t>
            </a:fld>
            <a:endParaRPr lang="en-US"/>
          </a:p>
        </p:txBody>
      </p:sp>
    </p:spTree>
    <p:extLst>
      <p:ext uri="{BB962C8B-B14F-4D97-AF65-F5344CB8AC3E}">
        <p14:creationId xmlns:p14="http://schemas.microsoft.com/office/powerpoint/2010/main" val="3352646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68DC78-383D-48F2-A0BB-3A11860D1E96}"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DDBBB4-4292-4DA0-9A09-EC1F42E8F084}" type="slidenum">
              <a:rPr lang="en-US" smtClean="0"/>
              <a:t>‹#›</a:t>
            </a:fld>
            <a:endParaRPr lang="en-US"/>
          </a:p>
        </p:txBody>
      </p:sp>
    </p:spTree>
    <p:extLst>
      <p:ext uri="{BB962C8B-B14F-4D97-AF65-F5344CB8AC3E}">
        <p14:creationId xmlns:p14="http://schemas.microsoft.com/office/powerpoint/2010/main" val="1879157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68DC78-383D-48F2-A0BB-3A11860D1E96}"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DDBBB4-4292-4DA0-9A09-EC1F42E8F084}" type="slidenum">
              <a:rPr lang="en-US" smtClean="0"/>
              <a:t>‹#›</a:t>
            </a:fld>
            <a:endParaRPr lang="en-US"/>
          </a:p>
        </p:txBody>
      </p:sp>
    </p:spTree>
    <p:extLst>
      <p:ext uri="{BB962C8B-B14F-4D97-AF65-F5344CB8AC3E}">
        <p14:creationId xmlns:p14="http://schemas.microsoft.com/office/powerpoint/2010/main" val="2319133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fld id="{4D68DC78-383D-48F2-A0BB-3A11860D1E96}" type="datetimeFigureOut">
              <a:rPr lang="en-US" smtClean="0"/>
              <a:t>4/3/2020</a:t>
            </a:fld>
            <a:endParaRPr lang="en-US"/>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88DDBBB4-4292-4DA0-9A09-EC1F42E8F084}" type="slidenum">
              <a:rPr lang="en-US" smtClean="0"/>
              <a:t>‹#›</a:t>
            </a:fld>
            <a:endParaRPr lang="en-US"/>
          </a:p>
        </p:txBody>
      </p:sp>
    </p:spTree>
    <p:extLst>
      <p:ext uri="{BB962C8B-B14F-4D97-AF65-F5344CB8AC3E}">
        <p14:creationId xmlns:p14="http://schemas.microsoft.com/office/powerpoint/2010/main" val="2632005596"/>
      </p:ext>
    </p:extLst>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sr.wikipedia.org/wiki/PPP"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1B0AC-B3E6-4CDB-9DDF-B9E3486CCDB0}"/>
              </a:ext>
            </a:extLst>
          </p:cNvPr>
          <p:cNvSpPr>
            <a:spLocks noGrp="1"/>
          </p:cNvSpPr>
          <p:nvPr>
            <p:ph type="title"/>
          </p:nvPr>
        </p:nvSpPr>
        <p:spPr/>
        <p:txBody>
          <a:bodyPr/>
          <a:lstStyle/>
          <a:p>
            <a:r>
              <a:rPr lang="sr-Latn-RS" dirty="0"/>
              <a:t>VPN -</a:t>
            </a:r>
            <a:r>
              <a:rPr lang="sr-Latn-RS" i="1" dirty="0"/>
              <a:t> Virtual Private Network</a:t>
            </a:r>
            <a:endParaRPr lang="sr-Latn-RS" dirty="0"/>
          </a:p>
        </p:txBody>
      </p:sp>
      <p:pic>
        <p:nvPicPr>
          <p:cNvPr id="5" name="Content Placeholder 4">
            <a:extLst>
              <a:ext uri="{FF2B5EF4-FFF2-40B4-BE49-F238E27FC236}">
                <a16:creationId xmlns:a16="http://schemas.microsoft.com/office/drawing/2014/main" id="{9A8DF204-32B4-4CAA-BA84-70CFC5782BE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0150" y="2019300"/>
            <a:ext cx="6743700" cy="4191000"/>
          </a:xfrm>
        </p:spPr>
      </p:pic>
    </p:spTree>
    <p:extLst>
      <p:ext uri="{BB962C8B-B14F-4D97-AF65-F5344CB8AC3E}">
        <p14:creationId xmlns:p14="http://schemas.microsoft.com/office/powerpoint/2010/main" val="2385204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sr-Latn-CS" dirty="0"/>
              <a:t>VPN:</a:t>
            </a:r>
            <a:r>
              <a:rPr lang="sr-Latn-RS" i="1" dirty="0"/>
              <a:t>-Virtual Private Network</a:t>
            </a:r>
            <a:endParaRPr lang="en-US" dirty="0"/>
          </a:p>
        </p:txBody>
      </p:sp>
      <p:sp>
        <p:nvSpPr>
          <p:cNvPr id="3" name="Text Placeholder 2">
            <a:extLst>
              <a:ext uri="{FF2B5EF4-FFF2-40B4-BE49-F238E27FC236}">
                <a16:creationId xmlns:a16="http://schemas.microsoft.com/office/drawing/2014/main" id="{48D7A025-4988-4C42-96FA-54F44BF8B266}"/>
              </a:ext>
            </a:extLst>
          </p:cNvPr>
          <p:cNvSpPr>
            <a:spLocks noGrp="1"/>
          </p:cNvSpPr>
          <p:nvPr>
            <p:ph type="body" idx="1"/>
          </p:nvPr>
        </p:nvSpPr>
        <p:spPr/>
        <p:txBody>
          <a:bodyPr/>
          <a:lstStyle/>
          <a:p>
            <a:r>
              <a:rPr lang="sr-Latn-RS" dirty="0"/>
              <a:t>Primeri  besplatnih VPN:</a:t>
            </a:r>
          </a:p>
          <a:p>
            <a:endParaRPr lang="sr-Latn-RS" dirty="0"/>
          </a:p>
        </p:txBody>
      </p:sp>
      <p:sp>
        <p:nvSpPr>
          <p:cNvPr id="17411" name="Rectangle 3"/>
          <p:cNvSpPr>
            <a:spLocks noGrp="1" noChangeArrowheads="1"/>
          </p:cNvSpPr>
          <p:nvPr>
            <p:ph sz="half" idx="2"/>
          </p:nvPr>
        </p:nvSpPr>
        <p:spPr>
          <a:xfrm>
            <a:off x="179512" y="2656566"/>
            <a:ext cx="4163888" cy="3566160"/>
          </a:xfrm>
        </p:spPr>
        <p:txBody>
          <a:bodyPr>
            <a:normAutofit/>
          </a:bodyPr>
          <a:lstStyle/>
          <a:p>
            <a:pPr marL="449263" indent="-449263">
              <a:lnSpc>
                <a:spcPct val="84000"/>
              </a:lnSpc>
              <a:buNone/>
              <a:tabLst>
                <a:tab pos="539750" algn="l"/>
              </a:tabLst>
            </a:pPr>
            <a:r>
              <a:rPr lang="sr-Latn-RS" sz="2400" b="1" dirty="0"/>
              <a:t>Besplatan a dobar VPN?</a:t>
            </a:r>
          </a:p>
          <a:p>
            <a:r>
              <a:rPr lang="sr-Latn-RS" sz="3000" b="1" dirty="0"/>
              <a:t>NordVPN</a:t>
            </a:r>
            <a:endParaRPr lang="sr-Latn-RS" sz="3000" dirty="0"/>
          </a:p>
          <a:p>
            <a:r>
              <a:rPr lang="sr-Latn-RS" sz="3000" b="1" dirty="0"/>
              <a:t>Hotspot Shield</a:t>
            </a:r>
            <a:endParaRPr lang="sr-Latn-RS" sz="3000" dirty="0"/>
          </a:p>
          <a:p>
            <a:r>
              <a:rPr lang="sr-Latn-RS" sz="3000" b="1" dirty="0"/>
              <a:t>Windscribe</a:t>
            </a:r>
          </a:p>
          <a:p>
            <a:pPr marL="449263" indent="-449263">
              <a:lnSpc>
                <a:spcPct val="84000"/>
              </a:lnSpc>
              <a:buNone/>
              <a:tabLst>
                <a:tab pos="539750" algn="l"/>
              </a:tabLst>
            </a:pPr>
            <a:endParaRPr lang="sr-Latn-RS" sz="2400" b="1" dirty="0"/>
          </a:p>
          <a:p>
            <a:pPr marL="449263" indent="-449263">
              <a:lnSpc>
                <a:spcPct val="84000"/>
              </a:lnSpc>
              <a:buFont typeface="Webdings" pitchFamily="18" charset="2"/>
              <a:buNone/>
              <a:tabLst>
                <a:tab pos="539750" algn="l"/>
              </a:tabLst>
            </a:pPr>
            <a:endParaRPr lang="en-US" sz="2400" dirty="0">
              <a:latin typeface="Arial Narrow" pitchFamily="34" charset="0"/>
            </a:endParaRPr>
          </a:p>
        </p:txBody>
      </p:sp>
      <p:sp>
        <p:nvSpPr>
          <p:cNvPr id="4" name="Text Placeholder 3">
            <a:extLst>
              <a:ext uri="{FF2B5EF4-FFF2-40B4-BE49-F238E27FC236}">
                <a16:creationId xmlns:a16="http://schemas.microsoft.com/office/drawing/2014/main" id="{064C82B3-7F79-4700-BDE7-FDDC66693EA9}"/>
              </a:ext>
            </a:extLst>
          </p:cNvPr>
          <p:cNvSpPr>
            <a:spLocks noGrp="1"/>
          </p:cNvSpPr>
          <p:nvPr>
            <p:ph type="body" sz="quarter" idx="3"/>
          </p:nvPr>
        </p:nvSpPr>
        <p:spPr/>
        <p:txBody>
          <a:bodyPr/>
          <a:lstStyle/>
          <a:p>
            <a:r>
              <a:rPr lang="sr-Latn-RS" dirty="0"/>
              <a:t>Primeri  besplatnih VPN:</a:t>
            </a:r>
          </a:p>
          <a:p>
            <a:endParaRPr lang="sr-Latn-RS" dirty="0"/>
          </a:p>
        </p:txBody>
      </p:sp>
      <p:sp>
        <p:nvSpPr>
          <p:cNvPr id="5" name="Content Placeholder 4">
            <a:extLst>
              <a:ext uri="{FF2B5EF4-FFF2-40B4-BE49-F238E27FC236}">
                <a16:creationId xmlns:a16="http://schemas.microsoft.com/office/drawing/2014/main" id="{9E7F79A8-8C9E-4417-9651-649974116427}"/>
              </a:ext>
            </a:extLst>
          </p:cNvPr>
          <p:cNvSpPr>
            <a:spLocks noGrp="1"/>
          </p:cNvSpPr>
          <p:nvPr>
            <p:ph sz="quarter" idx="4"/>
          </p:nvPr>
        </p:nvSpPr>
        <p:spPr>
          <a:xfrm>
            <a:off x="4800428" y="2656564"/>
            <a:ext cx="3948036" cy="3566160"/>
          </a:xfrm>
        </p:spPr>
        <p:txBody>
          <a:bodyPr>
            <a:normAutofit/>
          </a:bodyPr>
          <a:lstStyle/>
          <a:p>
            <a:r>
              <a:rPr lang="sr-Latn-RS" sz="3600" b="1" dirty="0"/>
              <a:t>hide.me</a:t>
            </a:r>
            <a:endParaRPr lang="sr-Latn-RS" sz="3600" dirty="0"/>
          </a:p>
          <a:p>
            <a:r>
              <a:rPr lang="sr-Latn-RS" sz="3600" b="1" dirty="0"/>
              <a:t>Proton</a:t>
            </a:r>
            <a:endParaRPr lang="sr-Latn-RS" sz="3600" dirty="0"/>
          </a:p>
          <a:p>
            <a:r>
              <a:rPr lang="sr-Latn-RS" sz="3600" b="1" dirty="0"/>
              <a:t>Opera</a:t>
            </a:r>
            <a:endParaRPr lang="sr-Latn-RS" sz="3600" dirty="0"/>
          </a:p>
          <a:p>
            <a:r>
              <a:rPr lang="sr-Latn-RS" sz="3600" b="1" dirty="0"/>
              <a:t>TunnelBear</a:t>
            </a:r>
          </a:p>
          <a:p>
            <a:endParaRPr lang="sr-Latn-RS" dirty="0"/>
          </a:p>
        </p:txBody>
      </p:sp>
      <p:sp>
        <p:nvSpPr>
          <p:cNvPr id="6" name="Slide Number Placeholder 3"/>
          <p:cNvSpPr>
            <a:spLocks noGrp="1"/>
          </p:cNvSpPr>
          <p:nvPr>
            <p:ph type="sldNum" sz="quarter" idx="12"/>
          </p:nvPr>
        </p:nvSpPr>
        <p:spPr/>
        <p:txBody>
          <a:bodyPr/>
          <a:lstStyle/>
          <a:p>
            <a:fld id="{5590C4D4-12CB-4CBF-815B-57736354D1AA}" type="slidenum">
              <a:rPr lang="en-US"/>
              <a:pPr/>
              <a:t>10</a:t>
            </a:fld>
            <a:r>
              <a:rPr lang="en-US"/>
              <a:t>/91</a:t>
            </a:r>
          </a:p>
        </p:txBody>
      </p:sp>
      <p:sp>
        <p:nvSpPr>
          <p:cNvPr id="7" name="Rectangle 6">
            <a:extLst>
              <a:ext uri="{FF2B5EF4-FFF2-40B4-BE49-F238E27FC236}">
                <a16:creationId xmlns:a16="http://schemas.microsoft.com/office/drawing/2014/main" id="{EDC18586-A191-4B17-BE80-1E7A5702B88D}"/>
              </a:ext>
            </a:extLst>
          </p:cNvPr>
          <p:cNvSpPr/>
          <p:nvPr/>
        </p:nvSpPr>
        <p:spPr>
          <a:xfrm>
            <a:off x="1547664" y="5661248"/>
            <a:ext cx="5760640" cy="327782"/>
          </a:xfrm>
          <a:prstGeom prst="rect">
            <a:avLst/>
          </a:prstGeom>
        </p:spPr>
        <p:txBody>
          <a:bodyPr wrap="square">
            <a:spAutoFit/>
          </a:bodyPr>
          <a:lstStyle/>
          <a:p>
            <a:pPr marL="449263" indent="-449263">
              <a:lnSpc>
                <a:spcPct val="84000"/>
              </a:lnSpc>
              <a:buNone/>
              <a:tabLst>
                <a:tab pos="539750" algn="l"/>
              </a:tabLst>
            </a:pPr>
            <a:r>
              <a:rPr lang="nb-NO" b="1" dirty="0"/>
              <a:t>BUDITE PAŽLJIVI SA BESPLATNIM VPN-ovima!</a:t>
            </a:r>
            <a:endParaRPr lang="sr-Latn-RS" b="1" dirty="0"/>
          </a:p>
        </p:txBody>
      </p:sp>
    </p:spTree>
    <p:extLst>
      <p:ext uri="{BB962C8B-B14F-4D97-AF65-F5344CB8AC3E}">
        <p14:creationId xmlns:p14="http://schemas.microsoft.com/office/powerpoint/2010/main" val="415254578"/>
      </p:ext>
    </p:extLst>
  </p:cSld>
  <p:clrMapOvr>
    <a:masterClrMapping/>
  </p:clrMapOvr>
  <p:transition spd="slow">
    <p:zoom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sr-Latn-CS" dirty="0"/>
              <a:t>VPN:</a:t>
            </a:r>
            <a:r>
              <a:rPr lang="sr-Latn-RS" i="1" dirty="0"/>
              <a:t>-Virtual Private Network</a:t>
            </a:r>
            <a:endParaRPr lang="en-US" dirty="0"/>
          </a:p>
        </p:txBody>
      </p:sp>
      <p:sp>
        <p:nvSpPr>
          <p:cNvPr id="3" name="Text Placeholder 2">
            <a:extLst>
              <a:ext uri="{FF2B5EF4-FFF2-40B4-BE49-F238E27FC236}">
                <a16:creationId xmlns:a16="http://schemas.microsoft.com/office/drawing/2014/main" id="{48D7A025-4988-4C42-96FA-54F44BF8B266}"/>
              </a:ext>
            </a:extLst>
          </p:cNvPr>
          <p:cNvSpPr>
            <a:spLocks noGrp="1"/>
          </p:cNvSpPr>
          <p:nvPr>
            <p:ph type="body" idx="1"/>
          </p:nvPr>
        </p:nvSpPr>
        <p:spPr/>
        <p:txBody>
          <a:bodyPr/>
          <a:lstStyle/>
          <a:p>
            <a:r>
              <a:rPr lang="sr-Latn-RS" dirty="0"/>
              <a:t>Primeri  besplatnih VPN:</a:t>
            </a:r>
          </a:p>
          <a:p>
            <a:endParaRPr lang="sr-Latn-RS" dirty="0"/>
          </a:p>
        </p:txBody>
      </p:sp>
      <p:sp>
        <p:nvSpPr>
          <p:cNvPr id="17411" name="Rectangle 3"/>
          <p:cNvSpPr>
            <a:spLocks noGrp="1" noChangeArrowheads="1"/>
          </p:cNvSpPr>
          <p:nvPr>
            <p:ph sz="half" idx="2"/>
          </p:nvPr>
        </p:nvSpPr>
        <p:spPr>
          <a:xfrm>
            <a:off x="179512" y="2656566"/>
            <a:ext cx="4163888" cy="3566160"/>
          </a:xfrm>
        </p:spPr>
        <p:txBody>
          <a:bodyPr>
            <a:normAutofit/>
          </a:bodyPr>
          <a:lstStyle/>
          <a:p>
            <a:pPr>
              <a:lnSpc>
                <a:spcPct val="84000"/>
              </a:lnSpc>
              <a:tabLst>
                <a:tab pos="539750" algn="l"/>
              </a:tabLst>
            </a:pPr>
            <a:r>
              <a:rPr lang="sr-Latn-RS" sz="3600" b="1" dirty="0"/>
              <a:t>JustFreeVPN</a:t>
            </a:r>
          </a:p>
          <a:p>
            <a:pPr>
              <a:lnSpc>
                <a:spcPct val="84000"/>
              </a:lnSpc>
              <a:tabLst>
                <a:tab pos="539750" algn="l"/>
              </a:tabLst>
            </a:pPr>
            <a:r>
              <a:rPr lang="sr-Latn-RS" sz="3600" b="1" dirty="0"/>
              <a:t>VPNBOOK</a:t>
            </a:r>
            <a:r>
              <a:rPr lang="sr-Latn-RS" sz="3600" dirty="0"/>
              <a:t> </a:t>
            </a:r>
          </a:p>
          <a:p>
            <a:pPr>
              <a:lnSpc>
                <a:spcPct val="84000"/>
              </a:lnSpc>
              <a:tabLst>
                <a:tab pos="539750" algn="l"/>
              </a:tabLst>
            </a:pPr>
            <a:r>
              <a:rPr lang="sr-Latn-RS" sz="3600" b="1" dirty="0"/>
              <a:t>Surfshark</a:t>
            </a:r>
          </a:p>
          <a:p>
            <a:pPr>
              <a:lnSpc>
                <a:spcPct val="84000"/>
              </a:lnSpc>
              <a:tabLst>
                <a:tab pos="539750" algn="l"/>
              </a:tabLst>
            </a:pPr>
            <a:r>
              <a:rPr lang="sr-Latn-RS" sz="3600" b="1" dirty="0"/>
              <a:t>ExpressVPN </a:t>
            </a:r>
          </a:p>
          <a:p>
            <a:pPr marL="449263" indent="-449263">
              <a:lnSpc>
                <a:spcPct val="84000"/>
              </a:lnSpc>
              <a:buFont typeface="Webdings" pitchFamily="18" charset="2"/>
              <a:buNone/>
              <a:tabLst>
                <a:tab pos="539750" algn="l"/>
              </a:tabLst>
            </a:pPr>
            <a:endParaRPr lang="en-US" sz="2400" dirty="0">
              <a:latin typeface="Arial Narrow" pitchFamily="34" charset="0"/>
            </a:endParaRPr>
          </a:p>
        </p:txBody>
      </p:sp>
      <p:sp>
        <p:nvSpPr>
          <p:cNvPr id="4" name="Text Placeholder 3">
            <a:extLst>
              <a:ext uri="{FF2B5EF4-FFF2-40B4-BE49-F238E27FC236}">
                <a16:creationId xmlns:a16="http://schemas.microsoft.com/office/drawing/2014/main" id="{064C82B3-7F79-4700-BDE7-FDDC66693EA9}"/>
              </a:ext>
            </a:extLst>
          </p:cNvPr>
          <p:cNvSpPr>
            <a:spLocks noGrp="1"/>
          </p:cNvSpPr>
          <p:nvPr>
            <p:ph type="body" sz="quarter" idx="3"/>
          </p:nvPr>
        </p:nvSpPr>
        <p:spPr/>
        <p:txBody>
          <a:bodyPr/>
          <a:lstStyle/>
          <a:p>
            <a:r>
              <a:rPr lang="sr-Latn-RS" dirty="0"/>
              <a:t>Primeri  besplatnih VPN:</a:t>
            </a:r>
          </a:p>
          <a:p>
            <a:endParaRPr lang="sr-Latn-RS" dirty="0"/>
          </a:p>
        </p:txBody>
      </p:sp>
      <p:sp>
        <p:nvSpPr>
          <p:cNvPr id="5" name="Content Placeholder 4">
            <a:extLst>
              <a:ext uri="{FF2B5EF4-FFF2-40B4-BE49-F238E27FC236}">
                <a16:creationId xmlns:a16="http://schemas.microsoft.com/office/drawing/2014/main" id="{9E7F79A8-8C9E-4417-9651-649974116427}"/>
              </a:ext>
            </a:extLst>
          </p:cNvPr>
          <p:cNvSpPr>
            <a:spLocks noGrp="1"/>
          </p:cNvSpPr>
          <p:nvPr>
            <p:ph sz="quarter" idx="4"/>
          </p:nvPr>
        </p:nvSpPr>
        <p:spPr>
          <a:xfrm>
            <a:off x="4800428" y="2656564"/>
            <a:ext cx="3948036" cy="3566160"/>
          </a:xfrm>
        </p:spPr>
        <p:txBody>
          <a:bodyPr>
            <a:normAutofit/>
          </a:bodyPr>
          <a:lstStyle/>
          <a:p>
            <a:r>
              <a:rPr lang="sr-Latn-RS" sz="3600" b="1" dirty="0"/>
              <a:t>OpenVPN</a:t>
            </a:r>
          </a:p>
          <a:p>
            <a:r>
              <a:rPr lang="sr-Latn-RS" sz="3600" b="1" dirty="0"/>
              <a:t>SecurePoint SSL VPN</a:t>
            </a:r>
            <a:r>
              <a:rPr lang="sr-Latn-RS" sz="3600" dirty="0"/>
              <a:t> </a:t>
            </a:r>
          </a:p>
          <a:p>
            <a:r>
              <a:rPr lang="sr-Latn-RS" sz="3600" b="1" dirty="0"/>
              <a:t>IPVanish</a:t>
            </a:r>
            <a:r>
              <a:rPr lang="sr-Latn-RS" sz="3600" dirty="0"/>
              <a:t> </a:t>
            </a:r>
          </a:p>
          <a:p>
            <a:r>
              <a:rPr lang="sr-Latn-RS" sz="3600" b="1" dirty="0"/>
              <a:t>CyberGhost</a:t>
            </a:r>
            <a:endParaRPr lang="sr-Latn-RS" sz="3600" dirty="0"/>
          </a:p>
        </p:txBody>
      </p:sp>
      <p:sp>
        <p:nvSpPr>
          <p:cNvPr id="6" name="Slide Number Placeholder 3"/>
          <p:cNvSpPr>
            <a:spLocks noGrp="1"/>
          </p:cNvSpPr>
          <p:nvPr>
            <p:ph type="sldNum" sz="quarter" idx="12"/>
          </p:nvPr>
        </p:nvSpPr>
        <p:spPr/>
        <p:txBody>
          <a:bodyPr/>
          <a:lstStyle/>
          <a:p>
            <a:fld id="{5590C4D4-12CB-4CBF-815B-57736354D1AA}" type="slidenum">
              <a:rPr lang="en-US"/>
              <a:pPr/>
              <a:t>11</a:t>
            </a:fld>
            <a:r>
              <a:rPr lang="en-US"/>
              <a:t>/91</a:t>
            </a:r>
          </a:p>
        </p:txBody>
      </p:sp>
      <p:sp>
        <p:nvSpPr>
          <p:cNvPr id="8" name="Rectangle 7">
            <a:extLst>
              <a:ext uri="{FF2B5EF4-FFF2-40B4-BE49-F238E27FC236}">
                <a16:creationId xmlns:a16="http://schemas.microsoft.com/office/drawing/2014/main" id="{9B4EA4DD-4CB2-4C1D-BAD8-48C2B9DF994E}"/>
              </a:ext>
            </a:extLst>
          </p:cNvPr>
          <p:cNvSpPr/>
          <p:nvPr/>
        </p:nvSpPr>
        <p:spPr>
          <a:xfrm>
            <a:off x="1463080" y="6058833"/>
            <a:ext cx="5760640" cy="327782"/>
          </a:xfrm>
          <a:prstGeom prst="rect">
            <a:avLst/>
          </a:prstGeom>
        </p:spPr>
        <p:txBody>
          <a:bodyPr wrap="square">
            <a:spAutoFit/>
          </a:bodyPr>
          <a:lstStyle/>
          <a:p>
            <a:pPr marL="449263" indent="-449263">
              <a:lnSpc>
                <a:spcPct val="84000"/>
              </a:lnSpc>
              <a:buNone/>
              <a:tabLst>
                <a:tab pos="539750" algn="l"/>
              </a:tabLst>
            </a:pPr>
            <a:r>
              <a:rPr lang="nb-NO" b="1" dirty="0"/>
              <a:t>BUDITE PAŽLJIVI SA BESPLATNIM VPN-ovima!</a:t>
            </a:r>
            <a:endParaRPr lang="sr-Latn-RS" b="1" dirty="0"/>
          </a:p>
        </p:txBody>
      </p:sp>
    </p:spTree>
    <p:extLst>
      <p:ext uri="{BB962C8B-B14F-4D97-AF65-F5344CB8AC3E}">
        <p14:creationId xmlns:p14="http://schemas.microsoft.com/office/powerpoint/2010/main" val="2371115456"/>
      </p:ext>
    </p:extLst>
  </p:cSld>
  <p:clrMapOvr>
    <a:masterClrMapping/>
  </p:clrMapOvr>
  <p:transition spd="slow">
    <p:zoom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sr-Latn-CS" dirty="0"/>
              <a:t>VPN: Mane</a:t>
            </a:r>
            <a:endParaRPr lang="en-US" dirty="0"/>
          </a:p>
        </p:txBody>
      </p:sp>
      <p:sp>
        <p:nvSpPr>
          <p:cNvPr id="18435" name="Rectangle 3"/>
          <p:cNvSpPr>
            <a:spLocks noGrp="1" noChangeArrowheads="1"/>
          </p:cNvSpPr>
          <p:nvPr>
            <p:ph idx="1"/>
          </p:nvPr>
        </p:nvSpPr>
        <p:spPr>
          <a:xfrm>
            <a:off x="431019" y="1817061"/>
            <a:ext cx="8280400" cy="5327650"/>
          </a:xfrm>
        </p:spPr>
        <p:txBody>
          <a:bodyPr>
            <a:normAutofit/>
          </a:bodyPr>
          <a:lstStyle/>
          <a:p>
            <a:pPr marL="365125" indent="-365125">
              <a:lnSpc>
                <a:spcPct val="74000"/>
              </a:lnSpc>
              <a:spcBef>
                <a:spcPct val="0"/>
              </a:spcBef>
              <a:buFont typeface="Webdings" pitchFamily="18" charset="2"/>
              <a:buNone/>
            </a:pPr>
            <a:r>
              <a:rPr lang="hr-HR" sz="2200" dirty="0">
                <a:latin typeface="Arial Narrow" pitchFamily="34" charset="0"/>
              </a:rPr>
              <a:t>:</a:t>
            </a:r>
            <a:br>
              <a:rPr lang="hr-HR" sz="2200" dirty="0">
                <a:latin typeface="Arial Narrow" pitchFamily="34" charset="0"/>
              </a:rPr>
            </a:br>
            <a:endParaRPr lang="hr-HR" sz="2200" dirty="0">
              <a:latin typeface="Arial Narrow" pitchFamily="34" charset="0"/>
            </a:endParaRPr>
          </a:p>
          <a:p>
            <a:pPr marL="365125" indent="-365125">
              <a:lnSpc>
                <a:spcPct val="100000"/>
              </a:lnSpc>
              <a:spcBef>
                <a:spcPct val="0"/>
              </a:spcBef>
            </a:pPr>
            <a:r>
              <a:rPr lang="hr-HR" sz="2400" dirty="0">
                <a:latin typeface="Arial Narrow" pitchFamily="34" charset="0"/>
              </a:rPr>
              <a:t>Neophodno dobro dobra znanje o </a:t>
            </a:r>
            <a:r>
              <a:rPr lang="hr-HR" sz="2400" i="1" dirty="0">
                <a:latin typeface="Arial Narrow" pitchFamily="34" charset="0"/>
              </a:rPr>
              <a:t>bezbednosti i zaštiti</a:t>
            </a:r>
          </a:p>
          <a:p>
            <a:pPr marL="365125" indent="-365125">
              <a:lnSpc>
                <a:spcPct val="100000"/>
              </a:lnSpc>
            </a:pPr>
            <a:r>
              <a:rPr lang="hr-HR" sz="2400" dirty="0">
                <a:latin typeface="Arial Narrow" pitchFamily="34" charset="0"/>
              </a:rPr>
              <a:t>Postoji mogućnost da protok podataka između računara umre</a:t>
            </a:r>
            <a:r>
              <a:rPr lang="sr-Latn-CS" sz="2400" dirty="0">
                <a:latin typeface="Arial Narrow" pitchFamily="34" charset="0"/>
              </a:rPr>
              <a:t>ž</a:t>
            </a:r>
            <a:r>
              <a:rPr lang="hr-HR" sz="2400" dirty="0">
                <a:latin typeface="Arial Narrow" pitchFamily="34" charset="0"/>
              </a:rPr>
              <a:t>enih u VPN-u bude sporiji u odnosu na LAN.</a:t>
            </a:r>
          </a:p>
          <a:p>
            <a:pPr marL="365125" indent="-365125">
              <a:lnSpc>
                <a:spcPct val="100000"/>
              </a:lnSpc>
            </a:pPr>
            <a:r>
              <a:rPr lang="hr-HR" sz="2400" dirty="0">
                <a:latin typeface="Arial Narrow" pitchFamily="34" charset="0"/>
              </a:rPr>
              <a:t>Onaj koje napravio VPN ipak ima mogućnosti da vidi Vaše podatke</a:t>
            </a:r>
            <a:endParaRPr lang="en-US" sz="2400" dirty="0">
              <a:latin typeface="Arial Narrow" pitchFamily="34" charset="0"/>
            </a:endParaRPr>
          </a:p>
          <a:p>
            <a:pPr marL="365125" indent="-365125">
              <a:lnSpc>
                <a:spcPct val="100000"/>
              </a:lnSpc>
            </a:pPr>
            <a:r>
              <a:rPr lang="hr-HR" sz="2400" dirty="0">
                <a:latin typeface="Arial Narrow" pitchFamily="34" charset="0"/>
              </a:rPr>
              <a:t>Pitanje interoperabilnosti raznih proizvođača. </a:t>
            </a:r>
          </a:p>
          <a:p>
            <a:pPr marL="365125" indent="-365125">
              <a:lnSpc>
                <a:spcPct val="100000"/>
              </a:lnSpc>
            </a:pPr>
            <a:r>
              <a:rPr lang="sr-Latn-RS" sz="2400" dirty="0"/>
              <a:t>Kada nemate VPN konekciju, vaša veza je praktički otvorena i može da se vidi apsolutno sve što radite i skidate.</a:t>
            </a:r>
            <a:br>
              <a:rPr lang="en-US" sz="2000" dirty="0">
                <a:latin typeface="Arial Narrow" pitchFamily="34" charset="0"/>
              </a:rPr>
            </a:br>
            <a:endParaRPr lang="en-US" sz="1900" dirty="0">
              <a:latin typeface="Arial Narrow" pitchFamily="34" charset="0"/>
            </a:endParaRPr>
          </a:p>
        </p:txBody>
      </p:sp>
      <p:sp>
        <p:nvSpPr>
          <p:cNvPr id="4" name="Slide Number Placeholder 3"/>
          <p:cNvSpPr>
            <a:spLocks noGrp="1"/>
          </p:cNvSpPr>
          <p:nvPr>
            <p:ph type="sldNum" sz="quarter" idx="12"/>
          </p:nvPr>
        </p:nvSpPr>
        <p:spPr/>
        <p:txBody>
          <a:bodyPr/>
          <a:lstStyle/>
          <a:p>
            <a:fld id="{412F9017-DB8C-4245-B36E-53A446261D6B}" type="slidenum">
              <a:rPr lang="en-US"/>
              <a:pPr/>
              <a:t>12</a:t>
            </a:fld>
            <a:r>
              <a:rPr lang="en-US"/>
              <a:t>/91</a:t>
            </a:r>
          </a:p>
        </p:txBody>
      </p:sp>
    </p:spTree>
  </p:cSld>
  <p:clrMapOvr>
    <a:masterClrMapping/>
  </p:clrMapOvr>
  <p:transition spd="slow">
    <p:zoom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sr-Latn-CS" dirty="0"/>
              <a:t>VPN: Mane</a:t>
            </a:r>
            <a:endParaRPr lang="en-US" dirty="0"/>
          </a:p>
        </p:txBody>
      </p:sp>
      <p:sp>
        <p:nvSpPr>
          <p:cNvPr id="18435" name="Rectangle 3"/>
          <p:cNvSpPr>
            <a:spLocks noGrp="1" noChangeArrowheads="1"/>
          </p:cNvSpPr>
          <p:nvPr>
            <p:ph idx="1"/>
          </p:nvPr>
        </p:nvSpPr>
        <p:spPr>
          <a:xfrm>
            <a:off x="0" y="1530350"/>
            <a:ext cx="8609971" cy="5327650"/>
          </a:xfrm>
        </p:spPr>
        <p:txBody>
          <a:bodyPr>
            <a:normAutofit fontScale="85000" lnSpcReduction="20000"/>
          </a:bodyPr>
          <a:lstStyle/>
          <a:p>
            <a:pPr marL="365125" indent="-365125">
              <a:lnSpc>
                <a:spcPct val="74000"/>
              </a:lnSpc>
              <a:spcBef>
                <a:spcPct val="0"/>
              </a:spcBef>
              <a:buFont typeface="Webdings" pitchFamily="18" charset="2"/>
              <a:buNone/>
            </a:pPr>
            <a:r>
              <a:rPr lang="hr-HR" sz="2200" dirty="0">
                <a:latin typeface="Arial Narrow" pitchFamily="34" charset="0"/>
              </a:rPr>
              <a:t>:</a:t>
            </a:r>
            <a:br>
              <a:rPr lang="hr-HR" sz="2200" dirty="0">
                <a:latin typeface="Arial Narrow" pitchFamily="34" charset="0"/>
              </a:rPr>
            </a:br>
            <a:endParaRPr lang="hr-HR" sz="2200" dirty="0">
              <a:latin typeface="Arial Narrow" pitchFamily="34" charset="0"/>
            </a:endParaRPr>
          </a:p>
          <a:p>
            <a:pPr marL="365125" indent="-365125">
              <a:lnSpc>
                <a:spcPct val="100000"/>
              </a:lnSpc>
              <a:spcBef>
                <a:spcPct val="0"/>
              </a:spcBef>
            </a:pPr>
            <a:endParaRPr lang="sr-Latn-RS" sz="2000" dirty="0"/>
          </a:p>
          <a:p>
            <a:pPr marL="365125" indent="-365125" algn="just">
              <a:lnSpc>
                <a:spcPct val="100000"/>
              </a:lnSpc>
              <a:spcBef>
                <a:spcPct val="0"/>
              </a:spcBef>
            </a:pPr>
            <a:r>
              <a:rPr lang="sr-Latn-RS" sz="3200" dirty="0"/>
              <a:t>Kada govoriomo o mobilnim uređajima , mora se istaći da su :</a:t>
            </a:r>
          </a:p>
          <a:p>
            <a:pPr marL="365125" indent="-365125" algn="just">
              <a:lnSpc>
                <a:spcPct val="100000"/>
              </a:lnSpc>
              <a:spcBef>
                <a:spcPct val="0"/>
              </a:spcBef>
            </a:pPr>
            <a:r>
              <a:rPr lang="sr-Latn-RS" sz="3200" dirty="0"/>
              <a:t>Oni danas izuzetno ranjivi, pogotovo što se obično  spajamo na javne Wi-Fi mreže  (kako bi se  uštedeli koji megabajti), a zapravo tako riskiramo krađu svih nađšh podataka koje imamo na mobilnom uređaju, a to je najčešće telefon, a da ne govorimo o korisničkim imenima i lozinkama.</a:t>
            </a:r>
          </a:p>
          <a:p>
            <a:pPr marL="365125" indent="-365125" algn="just">
              <a:lnSpc>
                <a:spcPct val="100000"/>
              </a:lnSpc>
              <a:spcBef>
                <a:spcPct val="0"/>
              </a:spcBef>
            </a:pPr>
            <a:endParaRPr lang="sr-Latn-RS" sz="3200" dirty="0">
              <a:latin typeface="Arial Narrow" pitchFamily="34" charset="0"/>
            </a:endParaRPr>
          </a:p>
          <a:p>
            <a:pPr marL="365125" indent="-365125" algn="just">
              <a:lnSpc>
                <a:spcPct val="100000"/>
              </a:lnSpc>
              <a:spcBef>
                <a:spcPct val="0"/>
              </a:spcBef>
            </a:pPr>
            <a:r>
              <a:rPr lang="sr-Latn-RS" sz="3200" dirty="0"/>
              <a:t>Mnoge „javne“ Wi-Fi mreže nisu dobro zaštićene  sa aspekta sigurnosti . Jedino prihvatljivo rješenje u tom slučaju je spajanje na Internet preko</a:t>
            </a:r>
          </a:p>
          <a:p>
            <a:pPr marL="365125" indent="-365125" algn="just">
              <a:lnSpc>
                <a:spcPct val="100000"/>
              </a:lnSpc>
              <a:spcBef>
                <a:spcPct val="0"/>
              </a:spcBef>
            </a:pPr>
            <a:r>
              <a:rPr lang="sr-Latn-RS" sz="3200" dirty="0"/>
              <a:t>VPN usluge. </a:t>
            </a:r>
          </a:p>
        </p:txBody>
      </p:sp>
      <p:sp>
        <p:nvSpPr>
          <p:cNvPr id="4" name="Slide Number Placeholder 3"/>
          <p:cNvSpPr>
            <a:spLocks noGrp="1"/>
          </p:cNvSpPr>
          <p:nvPr>
            <p:ph type="sldNum" sz="quarter" idx="12"/>
          </p:nvPr>
        </p:nvSpPr>
        <p:spPr/>
        <p:txBody>
          <a:bodyPr/>
          <a:lstStyle/>
          <a:p>
            <a:fld id="{412F9017-DB8C-4245-B36E-53A446261D6B}" type="slidenum">
              <a:rPr lang="en-US"/>
              <a:pPr/>
              <a:t>13</a:t>
            </a:fld>
            <a:r>
              <a:rPr lang="en-US"/>
              <a:t>/91</a:t>
            </a:r>
          </a:p>
        </p:txBody>
      </p:sp>
    </p:spTree>
    <p:extLst>
      <p:ext uri="{BB962C8B-B14F-4D97-AF65-F5344CB8AC3E}">
        <p14:creationId xmlns:p14="http://schemas.microsoft.com/office/powerpoint/2010/main" val="1313691195"/>
      </p:ext>
    </p:extLst>
  </p:cSld>
  <p:clrMapOvr>
    <a:masterClrMapping/>
  </p:clrMapOvr>
  <p:transition spd="slow">
    <p:zoom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6DDF4-3F6F-4240-86C0-214D444A2BA4}"/>
              </a:ext>
            </a:extLst>
          </p:cNvPr>
          <p:cNvSpPr>
            <a:spLocks noGrp="1"/>
          </p:cNvSpPr>
          <p:nvPr>
            <p:ph type="title"/>
          </p:nvPr>
        </p:nvSpPr>
        <p:spPr/>
        <p:txBody>
          <a:bodyPr/>
          <a:lstStyle/>
          <a:p>
            <a:r>
              <a:rPr lang="sr-Latn-RS" dirty="0"/>
              <a:t>VPN</a:t>
            </a:r>
          </a:p>
        </p:txBody>
      </p:sp>
      <p:sp>
        <p:nvSpPr>
          <p:cNvPr id="3" name="Content Placeholder 2">
            <a:extLst>
              <a:ext uri="{FF2B5EF4-FFF2-40B4-BE49-F238E27FC236}">
                <a16:creationId xmlns:a16="http://schemas.microsoft.com/office/drawing/2014/main" id="{36A2C861-704A-4B28-9E9F-9759F88A94CC}"/>
              </a:ext>
            </a:extLst>
          </p:cNvPr>
          <p:cNvSpPr>
            <a:spLocks noGrp="1"/>
          </p:cNvSpPr>
          <p:nvPr>
            <p:ph idx="1"/>
          </p:nvPr>
        </p:nvSpPr>
        <p:spPr/>
        <p:txBody>
          <a:bodyPr/>
          <a:lstStyle/>
          <a:p>
            <a:r>
              <a:rPr lang="sr-Latn-RS" b="1" dirty="0"/>
              <a:t>Virtuelna privatna mreža omogućava korisnicima da razmenjuju podatke vezom koja je emulirana kao direktna veza (point-to-point link - PPP) između klijenta i servera. PPP emulacija dobija se enkapsulacijom podataka zaglavljem koje omogućava rutiranje kroz javnu mrežu do odredišta koje je deo privatne mreže. </a:t>
            </a:r>
          </a:p>
          <a:p>
            <a:r>
              <a:rPr lang="sr-Latn-RS" b="1" dirty="0"/>
              <a:t>Podaci su šifrovani i paketi koji su presretnuti u okviru javne ili deljene mreže ne mogu se pročitati bez ključa za dešifrovanje. </a:t>
            </a:r>
          </a:p>
          <a:p>
            <a:r>
              <a:rPr lang="sr-Latn-RS" b="1" dirty="0"/>
              <a:t>Infrastruktura javne mreže je nebitna jer korisnik logički vidi samo svoj privatni link, odnosno nalazi se logički u lokalnoj mreži, iako je od drugih korisnika razdvojen javnom mrežom.</a:t>
            </a:r>
            <a:endParaRPr lang="sr-Latn-RS" dirty="0"/>
          </a:p>
        </p:txBody>
      </p:sp>
    </p:spTree>
    <p:extLst>
      <p:ext uri="{BB962C8B-B14F-4D97-AF65-F5344CB8AC3E}">
        <p14:creationId xmlns:p14="http://schemas.microsoft.com/office/powerpoint/2010/main" val="581120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sr-Latn-CS" dirty="0"/>
              <a:t>VPN – PRINCIP PLANIRANJA</a:t>
            </a:r>
            <a:endParaRPr lang="en-US" dirty="0"/>
          </a:p>
        </p:txBody>
      </p:sp>
      <p:sp>
        <p:nvSpPr>
          <p:cNvPr id="19459" name="Rectangle 3"/>
          <p:cNvSpPr>
            <a:spLocks noGrp="1" noChangeArrowheads="1"/>
          </p:cNvSpPr>
          <p:nvPr>
            <p:ph idx="1"/>
          </p:nvPr>
        </p:nvSpPr>
        <p:spPr>
          <a:xfrm>
            <a:off x="169163" y="1916832"/>
            <a:ext cx="8686719" cy="5203754"/>
          </a:xfrm>
        </p:spPr>
        <p:txBody>
          <a:bodyPr>
            <a:normAutofit/>
          </a:bodyPr>
          <a:lstStyle/>
          <a:p>
            <a:pPr marL="365125" indent="-365125">
              <a:lnSpc>
                <a:spcPct val="74000"/>
              </a:lnSpc>
              <a:buFont typeface="Webdings" pitchFamily="18" charset="2"/>
              <a:buNone/>
            </a:pPr>
            <a:r>
              <a:rPr lang="sr-Latn-RS" sz="3200" dirty="0"/>
              <a:t>Prilikom planiranja solucije za udaljeni pristup, moramo da odredimo koji VPN protokol će se koristiti, pošto svaki od tih protokola poseduje jedinstveni set karakteristika koji ga čine odgovarajućim za različite scenarije. </a:t>
            </a:r>
          </a:p>
          <a:p>
            <a:pPr marL="365125" indent="-365125">
              <a:lnSpc>
                <a:spcPct val="74000"/>
              </a:lnSpc>
              <a:buFont typeface="Webdings" pitchFamily="18" charset="2"/>
              <a:buNone/>
            </a:pPr>
            <a:endParaRPr lang="sr-Latn-RS" sz="3200" dirty="0"/>
          </a:p>
          <a:p>
            <a:pPr marL="365125" indent="-365125">
              <a:lnSpc>
                <a:spcPct val="74000"/>
              </a:lnSpc>
              <a:buFont typeface="Webdings" pitchFamily="18" charset="2"/>
              <a:buNone/>
            </a:pPr>
            <a:r>
              <a:rPr lang="sr-Latn-RS" sz="3200" dirty="0"/>
              <a:t>Mrežne polise i Network Policy Server koriste se za kontrolisanje autentifikacije udaljenih korisnika i mogu se koristiti u nekoliko konfiguracija da bi ispunili potrebe organizacije.</a:t>
            </a:r>
            <a:endParaRPr lang="en-US" sz="3200" dirty="0">
              <a:latin typeface="Arial Narrow" pitchFamily="34" charset="0"/>
            </a:endParaRPr>
          </a:p>
        </p:txBody>
      </p:sp>
      <p:sp>
        <p:nvSpPr>
          <p:cNvPr id="4" name="Slide Number Placeholder 3"/>
          <p:cNvSpPr>
            <a:spLocks noGrp="1"/>
          </p:cNvSpPr>
          <p:nvPr>
            <p:ph type="sldNum" sz="quarter" idx="12"/>
          </p:nvPr>
        </p:nvSpPr>
        <p:spPr/>
        <p:txBody>
          <a:bodyPr/>
          <a:lstStyle/>
          <a:p>
            <a:fld id="{8F77AD1D-D00E-4EC9-87EA-AF05E8D7E9BB}" type="slidenum">
              <a:rPr lang="en-US"/>
              <a:pPr/>
              <a:t>15</a:t>
            </a:fld>
            <a:r>
              <a:rPr lang="en-US"/>
              <a:t>/91</a:t>
            </a:r>
          </a:p>
        </p:txBody>
      </p:sp>
    </p:spTree>
  </p:cSld>
  <p:clrMapOvr>
    <a:masterClrMapping/>
  </p:clrMapOvr>
  <p:transition spd="slow">
    <p:zoom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D23B6-2132-4BA0-9590-0AB6A6D786CE}"/>
              </a:ext>
            </a:extLst>
          </p:cNvPr>
          <p:cNvSpPr>
            <a:spLocks noGrp="1"/>
          </p:cNvSpPr>
          <p:nvPr>
            <p:ph type="title"/>
          </p:nvPr>
        </p:nvSpPr>
        <p:spPr/>
        <p:txBody>
          <a:bodyPr/>
          <a:lstStyle/>
          <a:p>
            <a:r>
              <a:rPr lang="sr-Latn-RS" b="1" dirty="0"/>
              <a:t>VPN -Network Policy</a:t>
            </a:r>
            <a:br>
              <a:rPr lang="sr-Latn-RS" b="1" dirty="0"/>
            </a:br>
            <a:endParaRPr lang="sr-Latn-RS" dirty="0"/>
          </a:p>
        </p:txBody>
      </p:sp>
      <p:sp>
        <p:nvSpPr>
          <p:cNvPr id="3" name="Content Placeholder 2">
            <a:extLst>
              <a:ext uri="{FF2B5EF4-FFF2-40B4-BE49-F238E27FC236}">
                <a16:creationId xmlns:a16="http://schemas.microsoft.com/office/drawing/2014/main" id="{E1BEAF27-9146-4A61-9596-3E97AD84BF98}"/>
              </a:ext>
            </a:extLst>
          </p:cNvPr>
          <p:cNvSpPr>
            <a:spLocks noGrp="1"/>
          </p:cNvSpPr>
          <p:nvPr>
            <p:ph idx="1"/>
          </p:nvPr>
        </p:nvSpPr>
        <p:spPr/>
        <p:txBody>
          <a:bodyPr>
            <a:normAutofit/>
          </a:bodyPr>
          <a:lstStyle/>
          <a:p>
            <a:pPr marL="0" indent="0">
              <a:buNone/>
            </a:pPr>
            <a:r>
              <a:rPr lang="sr-Latn-RS" sz="3200" dirty="0"/>
              <a:t>Svaka mrežna polisa sadrži četri kategorije Properties-a:</a:t>
            </a:r>
            <a:br>
              <a:rPr lang="sr-Latn-RS" sz="3200" dirty="0"/>
            </a:br>
            <a:br>
              <a:rPr lang="sr-Latn-RS" sz="3200" dirty="0"/>
            </a:br>
            <a:r>
              <a:rPr lang="sr-Latn-RS" sz="3200" dirty="0"/>
              <a:t>Conditions</a:t>
            </a:r>
          </a:p>
          <a:p>
            <a:pPr>
              <a:buFont typeface="Wingdings" panose="05000000000000000000" pitchFamily="2" charset="2"/>
              <a:buChar char="Ø"/>
            </a:pPr>
            <a:r>
              <a:rPr lang="sr-Latn-RS" sz="3200" dirty="0"/>
              <a:t>Constraints</a:t>
            </a:r>
          </a:p>
          <a:p>
            <a:pPr>
              <a:buFont typeface="Wingdings" panose="05000000000000000000" pitchFamily="2" charset="2"/>
              <a:buChar char="Ø"/>
            </a:pPr>
            <a:r>
              <a:rPr lang="sr-Latn-RS" sz="3200" dirty="0"/>
              <a:t>Settings</a:t>
            </a:r>
          </a:p>
          <a:p>
            <a:pPr>
              <a:buFont typeface="Wingdings" panose="05000000000000000000" pitchFamily="2" charset="2"/>
              <a:buChar char="Ø"/>
            </a:pPr>
            <a:r>
              <a:rPr lang="sr-Latn-RS" sz="3200" dirty="0"/>
              <a:t>Overview</a:t>
            </a:r>
          </a:p>
          <a:p>
            <a:endParaRPr lang="sr-Latn-RS" dirty="0"/>
          </a:p>
        </p:txBody>
      </p:sp>
    </p:spTree>
    <p:extLst>
      <p:ext uri="{BB962C8B-B14F-4D97-AF65-F5344CB8AC3E}">
        <p14:creationId xmlns:p14="http://schemas.microsoft.com/office/powerpoint/2010/main" val="2293327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E8BAB-C7C9-4AE8-A872-5EBEA9C125BA}"/>
              </a:ext>
            </a:extLst>
          </p:cNvPr>
          <p:cNvSpPr>
            <a:spLocks noGrp="1"/>
          </p:cNvSpPr>
          <p:nvPr>
            <p:ph type="title"/>
          </p:nvPr>
        </p:nvSpPr>
        <p:spPr/>
        <p:txBody>
          <a:bodyPr/>
          <a:lstStyle/>
          <a:p>
            <a:r>
              <a:rPr lang="sr-Latn-RS" dirty="0"/>
              <a:t>VPN -</a:t>
            </a:r>
            <a:r>
              <a:rPr lang="sr-Latn-RS" i="1" dirty="0"/>
              <a:t> Virtual Private Network</a:t>
            </a:r>
            <a:endParaRPr lang="sr-Latn-RS" dirty="0"/>
          </a:p>
        </p:txBody>
      </p:sp>
      <p:sp>
        <p:nvSpPr>
          <p:cNvPr id="3" name="Content Placeholder 2">
            <a:extLst>
              <a:ext uri="{FF2B5EF4-FFF2-40B4-BE49-F238E27FC236}">
                <a16:creationId xmlns:a16="http://schemas.microsoft.com/office/drawing/2014/main" id="{BC60A0E5-3603-4638-9338-57C313CA797B}"/>
              </a:ext>
            </a:extLst>
          </p:cNvPr>
          <p:cNvSpPr>
            <a:spLocks noGrp="1"/>
          </p:cNvSpPr>
          <p:nvPr>
            <p:ph idx="1"/>
          </p:nvPr>
        </p:nvSpPr>
        <p:spPr/>
        <p:txBody>
          <a:bodyPr/>
          <a:lstStyle/>
          <a:p>
            <a:r>
              <a:rPr lang="sr-Latn-RS" dirty="0"/>
              <a:t>Postoji nekoliko elemenata koje VPN rešenje mora sadržati: </a:t>
            </a:r>
          </a:p>
          <a:p>
            <a:r>
              <a:rPr lang="sr-Latn-RS" dirty="0"/>
              <a:t>skalabilnost</a:t>
            </a:r>
          </a:p>
          <a:p>
            <a:r>
              <a:rPr lang="sr-Latn-RS" dirty="0"/>
              <a:t> • sigurnost</a:t>
            </a:r>
          </a:p>
          <a:p>
            <a:r>
              <a:rPr lang="sr-Latn-RS" dirty="0"/>
              <a:t> • VPN servisi </a:t>
            </a:r>
          </a:p>
          <a:p>
            <a:r>
              <a:rPr lang="sr-Latn-RS" dirty="0"/>
              <a:t>• uređaji</a:t>
            </a:r>
          </a:p>
          <a:p>
            <a:r>
              <a:rPr lang="sr-Latn-RS" dirty="0"/>
              <a:t>• upravljanje.</a:t>
            </a:r>
          </a:p>
          <a:p>
            <a:r>
              <a:rPr lang="sr-Latn-RS" dirty="0"/>
              <a:t>VPN se može koristiti i unutar sopstvene lokalne mreže, ali se to gotovo ne koristi. </a:t>
            </a:r>
          </a:p>
        </p:txBody>
      </p:sp>
    </p:spTree>
    <p:extLst>
      <p:ext uri="{BB962C8B-B14F-4D97-AF65-F5344CB8AC3E}">
        <p14:creationId xmlns:p14="http://schemas.microsoft.com/office/powerpoint/2010/main" val="1604652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sr-Latn-CS" dirty="0"/>
              <a:t>VPN - Komponente</a:t>
            </a:r>
            <a:endParaRPr lang="en-US" dirty="0"/>
          </a:p>
        </p:txBody>
      </p:sp>
      <p:sp>
        <p:nvSpPr>
          <p:cNvPr id="21507" name="Rectangle 3"/>
          <p:cNvSpPr>
            <a:spLocks noGrp="1" noChangeArrowheads="1"/>
          </p:cNvSpPr>
          <p:nvPr>
            <p:ph idx="1"/>
          </p:nvPr>
        </p:nvSpPr>
        <p:spPr>
          <a:xfrm>
            <a:off x="1331913" y="2133600"/>
            <a:ext cx="4895850" cy="3097213"/>
          </a:xfrm>
        </p:spPr>
        <p:txBody>
          <a:bodyPr>
            <a:normAutofit lnSpcReduction="10000"/>
          </a:bodyPr>
          <a:lstStyle/>
          <a:p>
            <a:pPr marL="984250" indent="-800100">
              <a:lnSpc>
                <a:spcPct val="100000"/>
              </a:lnSpc>
              <a:spcBef>
                <a:spcPct val="105000"/>
              </a:spcBef>
            </a:pPr>
            <a:r>
              <a:rPr lang="sr-Latn-CS" sz="4000" dirty="0"/>
              <a:t>Protokoli</a:t>
            </a:r>
          </a:p>
          <a:p>
            <a:pPr marL="984250" indent="-800100">
              <a:lnSpc>
                <a:spcPct val="100000"/>
              </a:lnSpc>
              <a:spcBef>
                <a:spcPct val="105000"/>
              </a:spcBef>
            </a:pPr>
            <a:r>
              <a:rPr lang="sr-Latn-CS" sz="4000" dirty="0"/>
              <a:t>Firewall</a:t>
            </a:r>
          </a:p>
          <a:p>
            <a:pPr marL="984250" indent="-800100">
              <a:lnSpc>
                <a:spcPct val="100000"/>
              </a:lnSpc>
              <a:spcBef>
                <a:spcPct val="105000"/>
              </a:spcBef>
            </a:pPr>
            <a:r>
              <a:rPr lang="sr-Latn-CS" sz="4000" dirty="0"/>
              <a:t>Bezbednost</a:t>
            </a:r>
          </a:p>
          <a:p>
            <a:pPr marL="984250" indent="-800100">
              <a:lnSpc>
                <a:spcPct val="100000"/>
              </a:lnSpc>
              <a:spcBef>
                <a:spcPct val="105000"/>
              </a:spcBef>
            </a:pPr>
            <a:endParaRPr lang="sr-Latn-CS" dirty="0"/>
          </a:p>
        </p:txBody>
      </p:sp>
      <p:sp>
        <p:nvSpPr>
          <p:cNvPr id="4" name="Slide Number Placeholder 3"/>
          <p:cNvSpPr>
            <a:spLocks noGrp="1"/>
          </p:cNvSpPr>
          <p:nvPr>
            <p:ph type="sldNum" sz="quarter" idx="12"/>
          </p:nvPr>
        </p:nvSpPr>
        <p:spPr/>
        <p:txBody>
          <a:bodyPr/>
          <a:lstStyle/>
          <a:p>
            <a:fld id="{0A389267-E684-44EF-9E73-7A4B670CA761}" type="slidenum">
              <a:rPr lang="en-US"/>
              <a:pPr/>
              <a:t>18</a:t>
            </a:fld>
            <a:r>
              <a:rPr lang="en-US"/>
              <a:t>/91</a:t>
            </a:r>
          </a:p>
        </p:txBody>
      </p:sp>
    </p:spTree>
  </p:cSld>
  <p:clrMapOvr>
    <a:masterClrMapping/>
  </p:clrMapOvr>
  <p:transition spd="slow">
    <p:zoom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sr-Latn-CS" dirty="0"/>
              <a:t>VPN - Protokoli</a:t>
            </a:r>
            <a:endParaRPr lang="en-US" dirty="0"/>
          </a:p>
        </p:txBody>
      </p:sp>
      <p:sp>
        <p:nvSpPr>
          <p:cNvPr id="22531" name="Rectangle 3"/>
          <p:cNvSpPr>
            <a:spLocks noGrp="1" noChangeArrowheads="1"/>
          </p:cNvSpPr>
          <p:nvPr>
            <p:ph sz="half" idx="1"/>
          </p:nvPr>
        </p:nvSpPr>
        <p:spPr>
          <a:xfrm>
            <a:off x="0" y="2011680"/>
            <a:ext cx="4800600" cy="4206240"/>
          </a:xfrm>
        </p:spPr>
        <p:txBody>
          <a:bodyPr>
            <a:normAutofit fontScale="92500" lnSpcReduction="20000"/>
          </a:bodyPr>
          <a:lstStyle/>
          <a:p>
            <a:pPr marL="365125" indent="-365125">
              <a:lnSpc>
                <a:spcPct val="85000"/>
              </a:lnSpc>
            </a:pPr>
            <a:r>
              <a:rPr lang="sr-Latn-CS" sz="3800" dirty="0">
                <a:latin typeface="Arial Narrow" pitchFamily="34" charset="0"/>
                <a:ea typeface="MS Mincho" pitchFamily="49" charset="-128"/>
                <a:cs typeface="Times New Roman" pitchFamily="18" charset="0"/>
              </a:rPr>
              <a:t>PPP -Point to Point Protocol </a:t>
            </a:r>
            <a:endParaRPr lang="hr-HR" sz="3800" dirty="0">
              <a:latin typeface="Arial Narrow" pitchFamily="34" charset="0"/>
              <a:ea typeface="MS Mincho" pitchFamily="49" charset="-128"/>
              <a:cs typeface="Times New Roman" pitchFamily="18" charset="0"/>
            </a:endParaRPr>
          </a:p>
          <a:p>
            <a:pPr marL="365125" indent="-365125">
              <a:lnSpc>
                <a:spcPct val="85000"/>
              </a:lnSpc>
            </a:pPr>
            <a:r>
              <a:rPr lang="sr-Latn-CS" sz="4000" dirty="0">
                <a:latin typeface="Arial Narrow" pitchFamily="34" charset="0"/>
                <a:ea typeface="MS Mincho" pitchFamily="49" charset="-128"/>
                <a:cs typeface="Times New Roman" pitchFamily="18" charset="0"/>
              </a:rPr>
              <a:t>Socks</a:t>
            </a:r>
            <a:r>
              <a:rPr lang="sr-Latn-CS" sz="3600" dirty="0">
                <a:latin typeface="Arial Narrow" pitchFamily="34" charset="0"/>
                <a:ea typeface="MS Mincho" pitchFamily="49" charset="-128"/>
                <a:cs typeface="Times New Roman" pitchFamily="18" charset="0"/>
              </a:rPr>
              <a:t> </a:t>
            </a:r>
          </a:p>
          <a:p>
            <a:pPr marL="365125" indent="-365125">
              <a:lnSpc>
                <a:spcPct val="85000"/>
              </a:lnSpc>
            </a:pPr>
            <a:r>
              <a:rPr lang="sr-Latn-CS" sz="3200" dirty="0">
                <a:latin typeface="Arial Narrow" pitchFamily="34" charset="0"/>
                <a:ea typeface="MS Mincho" pitchFamily="49" charset="-128"/>
                <a:cs typeface="Times New Roman" pitchFamily="18" charset="0"/>
              </a:rPr>
              <a:t>SSL- </a:t>
            </a:r>
            <a:r>
              <a:rPr lang="sr-Latn-CS" sz="3600" dirty="0">
                <a:latin typeface="Arial Narrow" pitchFamily="34" charset="0"/>
                <a:ea typeface="MS Mincho" pitchFamily="49" charset="-128"/>
                <a:cs typeface="Times New Roman" pitchFamily="18" charset="0"/>
              </a:rPr>
              <a:t>Secure Socket Layer </a:t>
            </a:r>
            <a:r>
              <a:rPr lang="sr-Latn-CS" sz="3200" dirty="0">
                <a:latin typeface="Arial Narrow" pitchFamily="34" charset="0"/>
                <a:ea typeface="MS Mincho" pitchFamily="49" charset="-128"/>
                <a:cs typeface="Times New Roman" pitchFamily="18" charset="0"/>
              </a:rPr>
              <a:t> </a:t>
            </a:r>
          </a:p>
          <a:p>
            <a:pPr marL="365125" indent="-365125">
              <a:lnSpc>
                <a:spcPct val="85000"/>
              </a:lnSpc>
            </a:pPr>
            <a:r>
              <a:rPr lang="hr-HR" sz="3800" dirty="0">
                <a:latin typeface="Arial Narrow" pitchFamily="34" charset="0"/>
                <a:ea typeface="MS Mincho" pitchFamily="49" charset="-128"/>
                <a:cs typeface="Times New Roman" pitchFamily="18" charset="0"/>
              </a:rPr>
              <a:t>PPTP -Point to Point Tunneling Protocol</a:t>
            </a:r>
            <a:endParaRPr lang="sr-Latn-CS" sz="3800" dirty="0">
              <a:latin typeface="Arial Narrow" pitchFamily="34" charset="0"/>
              <a:ea typeface="MS Mincho" pitchFamily="49" charset="-128"/>
              <a:cs typeface="Times New Roman" pitchFamily="18" charset="0"/>
            </a:endParaRPr>
          </a:p>
          <a:p>
            <a:pPr marL="365125" indent="-365125">
              <a:lnSpc>
                <a:spcPct val="85000"/>
              </a:lnSpc>
            </a:pPr>
            <a:r>
              <a:rPr lang="sr-Latn-CS" sz="3800" dirty="0">
                <a:latin typeface="Arial Narrow" pitchFamily="34" charset="0"/>
                <a:ea typeface="MS Mincho" pitchFamily="49" charset="-128"/>
                <a:cs typeface="Times New Roman" pitchFamily="18" charset="0"/>
              </a:rPr>
              <a:t>L2TP Layer 2 Tunneling Protocol </a:t>
            </a:r>
            <a:endParaRPr lang="hr-HR" sz="3800" dirty="0">
              <a:latin typeface="Arial Narrow" pitchFamily="34" charset="0"/>
              <a:ea typeface="MS Mincho" pitchFamily="49" charset="-128"/>
              <a:cs typeface="Times New Roman" pitchFamily="18" charset="0"/>
            </a:endParaRPr>
          </a:p>
          <a:p>
            <a:pPr marL="365125" indent="-365125">
              <a:lnSpc>
                <a:spcPct val="85000"/>
              </a:lnSpc>
            </a:pPr>
            <a:r>
              <a:rPr lang="sr-Latn-CS" sz="3800" dirty="0">
                <a:latin typeface="Arial Narrow" pitchFamily="34" charset="0"/>
                <a:ea typeface="MS Mincho" pitchFamily="49" charset="-128"/>
                <a:cs typeface="Times New Roman" pitchFamily="18" charset="0"/>
              </a:rPr>
              <a:t>GRE</a:t>
            </a:r>
          </a:p>
          <a:p>
            <a:pPr marL="365125" indent="-365125">
              <a:lnSpc>
                <a:spcPct val="85000"/>
              </a:lnSpc>
            </a:pPr>
            <a:endParaRPr lang="sr-Latn-CS" sz="3800" dirty="0">
              <a:solidFill>
                <a:srgbClr val="000000"/>
              </a:solidFill>
              <a:latin typeface="Arial Narrow" pitchFamily="34" charset="0"/>
              <a:ea typeface="MS Mincho" pitchFamily="49" charset="-128"/>
              <a:cs typeface="Times New Roman" pitchFamily="18" charset="0"/>
            </a:endParaRPr>
          </a:p>
          <a:p>
            <a:pPr marL="365125" indent="-365125" algn="just">
              <a:lnSpc>
                <a:spcPct val="85000"/>
              </a:lnSpc>
            </a:pPr>
            <a:endParaRPr lang="en-US" sz="2000" dirty="0">
              <a:solidFill>
                <a:srgbClr val="000000"/>
              </a:solidFill>
              <a:latin typeface="Arial Narrow" pitchFamily="34" charset="0"/>
              <a:ea typeface="MS Mincho" pitchFamily="49" charset="-128"/>
              <a:cs typeface="Times New Roman" pitchFamily="18" charset="0"/>
            </a:endParaRPr>
          </a:p>
        </p:txBody>
      </p:sp>
      <p:sp>
        <p:nvSpPr>
          <p:cNvPr id="2" name="Content Placeholder 1">
            <a:extLst>
              <a:ext uri="{FF2B5EF4-FFF2-40B4-BE49-F238E27FC236}">
                <a16:creationId xmlns:a16="http://schemas.microsoft.com/office/drawing/2014/main" id="{D478512D-E2AF-4915-95B0-DA511FC4870D}"/>
              </a:ext>
            </a:extLst>
          </p:cNvPr>
          <p:cNvSpPr>
            <a:spLocks noGrp="1"/>
          </p:cNvSpPr>
          <p:nvPr>
            <p:ph sz="half" idx="2"/>
          </p:nvPr>
        </p:nvSpPr>
        <p:spPr>
          <a:xfrm>
            <a:off x="4571999" y="2011680"/>
            <a:ext cx="4402837" cy="4206240"/>
          </a:xfrm>
        </p:spPr>
        <p:txBody>
          <a:bodyPr>
            <a:noAutofit/>
          </a:bodyPr>
          <a:lstStyle/>
          <a:p>
            <a:pPr marL="365125" indent="-365125" algn="just">
              <a:lnSpc>
                <a:spcPct val="85000"/>
              </a:lnSpc>
            </a:pPr>
            <a:r>
              <a:rPr lang="hr-HR" sz="4000" dirty="0">
                <a:latin typeface="Arial Narrow" pitchFamily="34" charset="0"/>
                <a:ea typeface="MS Mincho" pitchFamily="49" charset="-128"/>
                <a:cs typeface="Times New Roman" pitchFamily="18" charset="0"/>
              </a:rPr>
              <a:t>IPSec</a:t>
            </a:r>
          </a:p>
          <a:p>
            <a:pPr marL="365125" indent="-365125" algn="just">
              <a:lnSpc>
                <a:spcPct val="85000"/>
              </a:lnSpc>
            </a:pPr>
            <a:r>
              <a:rPr lang="sr-Latn-CS" sz="4000" dirty="0">
                <a:latin typeface="Arial Narrow" pitchFamily="34" charset="0"/>
                <a:ea typeface="MS Mincho" pitchFamily="49" charset="-128"/>
                <a:cs typeface="Times New Roman" pitchFamily="18" charset="0"/>
              </a:rPr>
              <a:t>PGP Pretty Good Privacy </a:t>
            </a:r>
          </a:p>
          <a:p>
            <a:pPr marL="365125" indent="-365125" algn="just">
              <a:lnSpc>
                <a:spcPct val="85000"/>
              </a:lnSpc>
            </a:pPr>
            <a:r>
              <a:rPr lang="sr-Latn-CS" sz="4000" dirty="0">
                <a:latin typeface="Arial Narrow" pitchFamily="34" charset="0"/>
                <a:ea typeface="MS Mincho" pitchFamily="49" charset="-128"/>
                <a:cs typeface="Times New Roman" pitchFamily="18" charset="0"/>
              </a:rPr>
              <a:t>SSH Secure Shell </a:t>
            </a:r>
          </a:p>
          <a:p>
            <a:pPr marL="365125" indent="-365125" algn="just">
              <a:lnSpc>
                <a:spcPct val="85000"/>
              </a:lnSpc>
            </a:pPr>
            <a:r>
              <a:rPr lang="sr-Latn-CS" sz="4000" dirty="0">
                <a:latin typeface="Arial Narrow" pitchFamily="34" charset="0"/>
                <a:ea typeface="MS Mincho" pitchFamily="49" charset="-128"/>
                <a:cs typeface="Times New Roman" pitchFamily="18" charset="0"/>
              </a:rPr>
              <a:t>MPLS-Multi-Protocol Label Switching </a:t>
            </a:r>
            <a:endParaRPr lang="sr-Latn-RS" sz="4000" dirty="0"/>
          </a:p>
        </p:txBody>
      </p:sp>
      <p:sp>
        <p:nvSpPr>
          <p:cNvPr id="4" name="Slide Number Placeholder 3"/>
          <p:cNvSpPr>
            <a:spLocks noGrp="1"/>
          </p:cNvSpPr>
          <p:nvPr>
            <p:ph type="sldNum" sz="quarter" idx="12"/>
          </p:nvPr>
        </p:nvSpPr>
        <p:spPr/>
        <p:txBody>
          <a:bodyPr/>
          <a:lstStyle/>
          <a:p>
            <a:fld id="{8D2A8C98-8C19-4572-9974-F5F5088E2E52}" type="slidenum">
              <a:rPr lang="en-US"/>
              <a:pPr/>
              <a:t>19</a:t>
            </a:fld>
            <a:r>
              <a:rPr lang="en-US"/>
              <a:t>/91</a:t>
            </a:r>
          </a:p>
        </p:txBody>
      </p:sp>
    </p:spTree>
    <p:extLst>
      <p:ext uri="{BB962C8B-B14F-4D97-AF65-F5344CB8AC3E}">
        <p14:creationId xmlns:p14="http://schemas.microsoft.com/office/powerpoint/2010/main" val="3305094861"/>
      </p:ext>
    </p:extLst>
  </p:cSld>
  <p:clrMapOvr>
    <a:masterClrMapping/>
  </p:clrMapOvr>
  <p:transition spd="slow">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CF131-EE54-4A4B-8816-4124421D441D}"/>
              </a:ext>
            </a:extLst>
          </p:cNvPr>
          <p:cNvSpPr>
            <a:spLocks noGrp="1"/>
          </p:cNvSpPr>
          <p:nvPr>
            <p:ph type="title"/>
          </p:nvPr>
        </p:nvSpPr>
        <p:spPr/>
        <p:txBody>
          <a:bodyPr/>
          <a:lstStyle/>
          <a:p>
            <a:r>
              <a:rPr lang="sr-Latn-RS" dirty="0"/>
              <a:t>VPN - virtualna privatna mreža</a:t>
            </a:r>
          </a:p>
        </p:txBody>
      </p:sp>
      <p:sp>
        <p:nvSpPr>
          <p:cNvPr id="3" name="Content Placeholder 2">
            <a:extLst>
              <a:ext uri="{FF2B5EF4-FFF2-40B4-BE49-F238E27FC236}">
                <a16:creationId xmlns:a16="http://schemas.microsoft.com/office/drawing/2014/main" id="{20CF1145-CF71-4B86-B43E-0E666E7D77A8}"/>
              </a:ext>
            </a:extLst>
          </p:cNvPr>
          <p:cNvSpPr>
            <a:spLocks noGrp="1"/>
          </p:cNvSpPr>
          <p:nvPr>
            <p:ph idx="1"/>
          </p:nvPr>
        </p:nvSpPr>
        <p:spPr/>
        <p:txBody>
          <a:bodyPr/>
          <a:lstStyle/>
          <a:p>
            <a:pPr marL="0" indent="0">
              <a:buNone/>
            </a:pPr>
            <a:r>
              <a:rPr lang="sr-Latn-RS" i="1" dirty="0"/>
              <a:t>Virtual Private Network, </a:t>
            </a:r>
            <a:endParaRPr lang="sr-Latn-RS" dirty="0"/>
          </a:p>
          <a:p>
            <a:r>
              <a:rPr lang="sr-Latn-RS" dirty="0"/>
              <a:t>Virtuelna privatna mreža) je privatna komunikaciona mreža koja se koristi za komunikaciju u okviru javne mreže.</a:t>
            </a:r>
          </a:p>
          <a:p>
            <a:pPr marL="0" indent="0">
              <a:buNone/>
            </a:pPr>
            <a:r>
              <a:rPr lang="sr-Latn-RS" dirty="0"/>
              <a:t>VPN mreža ili „privatna mreža“, kako je neki nazivaju, predstavlja jedno od rešenja kako da povećate ličnu sigurnost i anonimnost na internetu.</a:t>
            </a:r>
          </a:p>
          <a:p>
            <a:endParaRPr lang="sr-Latn-RS" dirty="0"/>
          </a:p>
        </p:txBody>
      </p:sp>
    </p:spTree>
    <p:extLst>
      <p:ext uri="{BB962C8B-B14F-4D97-AF65-F5344CB8AC3E}">
        <p14:creationId xmlns:p14="http://schemas.microsoft.com/office/powerpoint/2010/main" val="1092243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sr-Latn-CS" dirty="0"/>
              <a:t>VPN komponente: Protokoli </a:t>
            </a:r>
            <a:endParaRPr lang="en-US" dirty="0"/>
          </a:p>
        </p:txBody>
      </p:sp>
      <p:sp>
        <p:nvSpPr>
          <p:cNvPr id="24579" name="Rectangle 3"/>
          <p:cNvSpPr>
            <a:spLocks noGrp="1" noChangeArrowheads="1"/>
          </p:cNvSpPr>
          <p:nvPr>
            <p:ph idx="1"/>
          </p:nvPr>
        </p:nvSpPr>
        <p:spPr>
          <a:xfrm>
            <a:off x="400269" y="2476987"/>
            <a:ext cx="7869850" cy="628002"/>
          </a:xfrm>
        </p:spPr>
        <p:txBody>
          <a:bodyPr/>
          <a:lstStyle/>
          <a:p>
            <a:pPr marL="0" indent="0">
              <a:lnSpc>
                <a:spcPct val="74000"/>
              </a:lnSpc>
              <a:buFont typeface="Webdings" pitchFamily="18" charset="2"/>
              <a:buNone/>
            </a:pPr>
            <a:r>
              <a:rPr lang="sr-Latn-CS" sz="2100" dirty="0">
                <a:latin typeface="Arial Narrow" pitchFamily="34" charset="0"/>
              </a:rPr>
              <a:t>Firewall prati sav saobraćaj kroz mrežu i štiti mrežu od upada neautorizovanih korisnika.</a:t>
            </a:r>
          </a:p>
        </p:txBody>
      </p:sp>
      <p:sp>
        <p:nvSpPr>
          <p:cNvPr id="6" name="Slide Number Placeholder 3"/>
          <p:cNvSpPr>
            <a:spLocks noGrp="1"/>
          </p:cNvSpPr>
          <p:nvPr>
            <p:ph type="sldNum" sz="quarter" idx="12"/>
          </p:nvPr>
        </p:nvSpPr>
        <p:spPr/>
        <p:txBody>
          <a:bodyPr/>
          <a:lstStyle/>
          <a:p>
            <a:fld id="{2A4753E2-C4CA-46EC-B8F4-321F3DC574C6}" type="slidenum">
              <a:rPr lang="en-US"/>
              <a:pPr/>
              <a:t>20</a:t>
            </a:fld>
            <a:r>
              <a:rPr lang="en-US"/>
              <a:t>/91</a:t>
            </a:r>
          </a:p>
        </p:txBody>
      </p:sp>
      <p:sp>
        <p:nvSpPr>
          <p:cNvPr id="24581" name="Rectangle 5"/>
          <p:cNvSpPr>
            <a:spLocks noChangeArrowheads="1"/>
          </p:cNvSpPr>
          <p:nvPr/>
        </p:nvSpPr>
        <p:spPr bwMode="auto">
          <a:xfrm>
            <a:off x="169163" y="3789040"/>
            <a:ext cx="8600277" cy="3313113"/>
          </a:xfrm>
          <a:prstGeom prst="rect">
            <a:avLst/>
          </a:prstGeom>
          <a:noFill/>
          <a:ln w="9525">
            <a:noFill/>
            <a:miter lim="800000"/>
            <a:headEnd/>
            <a:tailEnd/>
          </a:ln>
          <a:effectLst/>
        </p:spPr>
        <p:txBody>
          <a:bodyPr/>
          <a:lstStyle/>
          <a:p>
            <a:pPr marL="365125" indent="-365125" defTabSz="1150938">
              <a:spcBef>
                <a:spcPct val="50000"/>
              </a:spcBef>
              <a:buClr>
                <a:srgbClr val="273E89"/>
              </a:buClr>
              <a:buFont typeface="Webdings" pitchFamily="18" charset="2"/>
              <a:buNone/>
            </a:pPr>
            <a:r>
              <a:rPr lang="sr-Latn-CS" sz="3600" b="1" dirty="0">
                <a:latin typeface="Arial Narrow" pitchFamily="34" charset="0"/>
              </a:rPr>
              <a:t>Najčešće korišćeni tipovi filtriranja:</a:t>
            </a:r>
          </a:p>
          <a:p>
            <a:pPr defTabSz="1150938">
              <a:spcBef>
                <a:spcPct val="50000"/>
              </a:spcBef>
              <a:buClr>
                <a:srgbClr val="273E89"/>
              </a:buClr>
            </a:pPr>
            <a:r>
              <a:rPr lang="sr-Latn-CS" sz="3600" b="1" dirty="0">
                <a:latin typeface="Arial Narrow" pitchFamily="34" charset="0"/>
              </a:rPr>
              <a:t>u zavisnosti od IP adresa </a:t>
            </a:r>
            <a:br>
              <a:rPr lang="sr-Latn-CS" sz="3600" b="1" dirty="0">
                <a:latin typeface="Arial Narrow" pitchFamily="34" charset="0"/>
              </a:rPr>
            </a:br>
            <a:r>
              <a:rPr lang="sr-Latn-CS" sz="3600" b="1" dirty="0">
                <a:latin typeface="Arial Narrow" pitchFamily="34" charset="0"/>
              </a:rPr>
              <a:t>u zavisnosti  od portova </a:t>
            </a:r>
            <a:br>
              <a:rPr lang="sr-Latn-CS" sz="2200" b="1" dirty="0">
                <a:latin typeface="Arial Narrow" pitchFamily="34" charset="0"/>
              </a:rPr>
            </a:br>
            <a:endParaRPr lang="en-US" sz="2000" b="1" dirty="0">
              <a:latin typeface="Arial Narrow" pitchFamily="34" charset="0"/>
            </a:endParaRPr>
          </a:p>
        </p:txBody>
      </p:sp>
    </p:spTree>
  </p:cSld>
  <p:clrMapOvr>
    <a:masterClrMapping/>
  </p:clrMapOvr>
  <p:transition spd="slow">
    <p:zoom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9C221-A5AD-4972-97F2-E19D14F28FAD}"/>
              </a:ext>
            </a:extLst>
          </p:cNvPr>
          <p:cNvSpPr>
            <a:spLocks noGrp="1"/>
          </p:cNvSpPr>
          <p:nvPr>
            <p:ph type="title"/>
          </p:nvPr>
        </p:nvSpPr>
        <p:spPr/>
        <p:txBody>
          <a:bodyPr/>
          <a:lstStyle/>
          <a:p>
            <a:r>
              <a:rPr lang="sr-Latn-RS" b="1" dirty="0"/>
              <a:t>VPN -</a:t>
            </a:r>
            <a:r>
              <a:rPr lang="en-US" b="1" dirty="0" err="1"/>
              <a:t>Koncept</a:t>
            </a:r>
            <a:r>
              <a:rPr lang="en-US" b="1" dirty="0"/>
              <a:t> </a:t>
            </a:r>
            <a:r>
              <a:rPr lang="en-US" b="1" dirty="0" err="1"/>
              <a:t>realizacije</a:t>
            </a:r>
            <a:endParaRPr lang="sr-Latn-RS" dirty="0"/>
          </a:p>
        </p:txBody>
      </p:sp>
      <p:sp>
        <p:nvSpPr>
          <p:cNvPr id="3" name="Content Placeholder 2">
            <a:extLst>
              <a:ext uri="{FF2B5EF4-FFF2-40B4-BE49-F238E27FC236}">
                <a16:creationId xmlns:a16="http://schemas.microsoft.com/office/drawing/2014/main" id="{D0AC7CFE-A053-4BA3-B026-BBA44BC0B23D}"/>
              </a:ext>
            </a:extLst>
          </p:cNvPr>
          <p:cNvSpPr>
            <a:spLocks noGrp="1"/>
          </p:cNvSpPr>
          <p:nvPr>
            <p:ph idx="1"/>
          </p:nvPr>
        </p:nvSpPr>
        <p:spPr/>
        <p:txBody>
          <a:bodyPr/>
          <a:lstStyle/>
          <a:p>
            <a:r>
              <a:rPr lang="sr-Latn-RS" dirty="0"/>
              <a:t> </a:t>
            </a:r>
            <a:r>
              <a:rPr lang="en-US" dirty="0" err="1"/>
              <a:t>koncept</a:t>
            </a:r>
            <a:r>
              <a:rPr lang="en-US" dirty="0"/>
              <a:t> </a:t>
            </a:r>
            <a:r>
              <a:rPr lang="en-US" dirty="0" err="1"/>
              <a:t>realizacije</a:t>
            </a:r>
            <a:r>
              <a:rPr lang="en-US" dirty="0"/>
              <a:t> </a:t>
            </a:r>
            <a:r>
              <a:rPr lang="en-US" dirty="0" err="1"/>
              <a:t>spadaju</a:t>
            </a:r>
            <a:r>
              <a:rPr lang="en-US" dirty="0"/>
              <a:t>:</a:t>
            </a:r>
            <a:endParaRPr lang="sr-Latn-RS" dirty="0"/>
          </a:p>
          <a:p>
            <a:r>
              <a:rPr lang="en-US" dirty="0"/>
              <a:t>• VPN </a:t>
            </a:r>
            <a:r>
              <a:rPr lang="en-US" dirty="0" err="1"/>
              <a:t>na</a:t>
            </a:r>
            <a:r>
              <a:rPr lang="en-US" dirty="0"/>
              <a:t> </a:t>
            </a:r>
            <a:r>
              <a:rPr lang="en-US" dirty="0" err="1"/>
              <a:t>nivou</a:t>
            </a:r>
            <a:r>
              <a:rPr lang="en-US" dirty="0"/>
              <a:t> </a:t>
            </a:r>
            <a:r>
              <a:rPr lang="en-US" dirty="0" err="1"/>
              <a:t>aplikacije</a:t>
            </a:r>
            <a:r>
              <a:rPr lang="en-US" dirty="0"/>
              <a:t> (</a:t>
            </a:r>
            <a:r>
              <a:rPr lang="en-US" i="1" dirty="0"/>
              <a:t>application-layer </a:t>
            </a:r>
            <a:r>
              <a:rPr lang="en-US" dirty="0"/>
              <a:t>VPN)</a:t>
            </a:r>
            <a:endParaRPr lang="sr-Latn-RS" dirty="0"/>
          </a:p>
          <a:p>
            <a:r>
              <a:rPr lang="en-US" dirty="0"/>
              <a:t> • VPN </a:t>
            </a:r>
            <a:r>
              <a:rPr lang="en-US" dirty="0" err="1"/>
              <a:t>na</a:t>
            </a:r>
            <a:r>
              <a:rPr lang="en-US" dirty="0"/>
              <a:t> </a:t>
            </a:r>
            <a:r>
              <a:rPr lang="en-US" dirty="0" err="1"/>
              <a:t>nivou</a:t>
            </a:r>
            <a:r>
              <a:rPr lang="en-US" dirty="0"/>
              <a:t> </a:t>
            </a:r>
            <a:r>
              <a:rPr lang="en-US" dirty="0" err="1"/>
              <a:t>protokola</a:t>
            </a:r>
            <a:r>
              <a:rPr lang="en-US" dirty="0"/>
              <a:t> </a:t>
            </a:r>
            <a:r>
              <a:rPr lang="en-US" dirty="0" err="1"/>
              <a:t>mrežnog</a:t>
            </a:r>
            <a:r>
              <a:rPr lang="en-US" dirty="0"/>
              <a:t> </a:t>
            </a:r>
            <a:r>
              <a:rPr lang="en-US" dirty="0" err="1"/>
              <a:t>sloja</a:t>
            </a:r>
            <a:r>
              <a:rPr lang="en-US" dirty="0"/>
              <a:t> (</a:t>
            </a:r>
            <a:r>
              <a:rPr lang="en-US" i="1" dirty="0"/>
              <a:t>network-layer </a:t>
            </a:r>
            <a:r>
              <a:rPr lang="en-US" dirty="0"/>
              <a:t>VPN)</a:t>
            </a:r>
            <a:endParaRPr lang="sr-Latn-RS" dirty="0"/>
          </a:p>
          <a:p>
            <a:r>
              <a:rPr lang="en-US" dirty="0"/>
              <a:t>• VPN </a:t>
            </a:r>
            <a:r>
              <a:rPr lang="en-US" dirty="0" err="1"/>
              <a:t>na</a:t>
            </a:r>
            <a:r>
              <a:rPr lang="en-US" dirty="0"/>
              <a:t> </a:t>
            </a:r>
            <a:r>
              <a:rPr lang="en-US" dirty="0" err="1"/>
              <a:t>nivou</a:t>
            </a:r>
            <a:r>
              <a:rPr lang="en-US" dirty="0"/>
              <a:t> </a:t>
            </a:r>
            <a:r>
              <a:rPr lang="en-US" dirty="0" err="1"/>
              <a:t>protokola</a:t>
            </a:r>
            <a:r>
              <a:rPr lang="en-US" dirty="0"/>
              <a:t> </a:t>
            </a:r>
            <a:r>
              <a:rPr lang="en-US" dirty="0" err="1"/>
              <a:t>sloja</a:t>
            </a:r>
            <a:r>
              <a:rPr lang="en-US" dirty="0"/>
              <a:t> </a:t>
            </a:r>
            <a:r>
              <a:rPr lang="en-US" dirty="0" err="1"/>
              <a:t>veze</a:t>
            </a:r>
            <a:r>
              <a:rPr lang="en-US" dirty="0"/>
              <a:t> (</a:t>
            </a:r>
            <a:r>
              <a:rPr lang="en-US" i="1" dirty="0"/>
              <a:t>data-link layer </a:t>
            </a:r>
            <a:r>
              <a:rPr lang="en-US" dirty="0"/>
              <a:t>VPN)</a:t>
            </a:r>
            <a:endParaRPr lang="sr-Latn-RS" dirty="0"/>
          </a:p>
          <a:p>
            <a:endParaRPr lang="sr-Latn-RS" dirty="0"/>
          </a:p>
        </p:txBody>
      </p:sp>
    </p:spTree>
    <p:extLst>
      <p:ext uri="{BB962C8B-B14F-4D97-AF65-F5344CB8AC3E}">
        <p14:creationId xmlns:p14="http://schemas.microsoft.com/office/powerpoint/2010/main" val="495432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284176"/>
            <a:ext cx="8457419" cy="1508760"/>
          </a:xfrm>
        </p:spPr>
        <p:txBody>
          <a:bodyPr/>
          <a:lstStyle/>
          <a:p>
            <a:r>
              <a:rPr lang="sr-Latn-CS" dirty="0"/>
              <a:t>VPN komponente: Bezbednost</a:t>
            </a:r>
            <a:endParaRPr lang="en-US" dirty="0"/>
          </a:p>
        </p:txBody>
      </p:sp>
      <p:sp>
        <p:nvSpPr>
          <p:cNvPr id="25603" name="Rectangle 3"/>
          <p:cNvSpPr>
            <a:spLocks noGrp="1" noChangeArrowheads="1"/>
          </p:cNvSpPr>
          <p:nvPr>
            <p:ph idx="1"/>
          </p:nvPr>
        </p:nvSpPr>
        <p:spPr>
          <a:xfrm>
            <a:off x="362964" y="2022714"/>
            <a:ext cx="8229600" cy="4170363"/>
          </a:xfrm>
        </p:spPr>
        <p:txBody>
          <a:bodyPr>
            <a:normAutofit lnSpcReduction="10000"/>
          </a:bodyPr>
          <a:lstStyle/>
          <a:p>
            <a:pPr marL="633413" indent="-633413"/>
            <a:endParaRPr lang="sr-Latn-CS" dirty="0">
              <a:solidFill>
                <a:srgbClr val="A50021"/>
              </a:solidFill>
            </a:endParaRPr>
          </a:p>
          <a:p>
            <a:pPr marL="633413" indent="-633413"/>
            <a:r>
              <a:rPr lang="sr-Latn-CS" sz="2000" b="1" dirty="0"/>
              <a:t>KRIPTOVANJE</a:t>
            </a:r>
          </a:p>
          <a:p>
            <a:pPr marL="633413" indent="-633413">
              <a:buNone/>
            </a:pPr>
            <a:r>
              <a:rPr lang="en-US" sz="2400" dirty="0">
                <a:latin typeface="Arial Narrow" pitchFamily="34" charset="0"/>
              </a:rPr>
              <a:t>	</a:t>
            </a:r>
            <a:r>
              <a:rPr lang="hr-HR" sz="2400" dirty="0">
                <a:latin typeface="Arial Narrow" pitchFamily="34" charset="0"/>
              </a:rPr>
              <a:t>Poverljivost se postiže pomoću algoritama za kriptovanje koji emuliraju privatnost linka. </a:t>
            </a:r>
            <a:r>
              <a:rPr lang="sr-Latn-RS" sz="2400" dirty="0">
                <a:latin typeface="Arial"/>
                <a:cs typeface="Arial"/>
              </a:rPr>
              <a:t>Pošto se podaci prenose u čitljivom obliku  privatnost se ne može garantovati, posebno  ako se za realizaciju koristi neka javna</a:t>
            </a:r>
            <a:r>
              <a:rPr lang="sr-Latn-RS" sz="2400" spc="-100" dirty="0">
                <a:latin typeface="Arial"/>
                <a:cs typeface="Arial"/>
              </a:rPr>
              <a:t> </a:t>
            </a:r>
            <a:r>
              <a:rPr lang="sr-Latn-RS" sz="2400" dirty="0">
                <a:latin typeface="Arial"/>
                <a:cs typeface="Arial"/>
              </a:rPr>
              <a:t>mreža  za prenos podataka tipa</a:t>
            </a:r>
            <a:r>
              <a:rPr lang="sr-Latn-RS" sz="2400" spc="-15" dirty="0">
                <a:latin typeface="Arial"/>
                <a:cs typeface="Arial"/>
              </a:rPr>
              <a:t> </a:t>
            </a:r>
            <a:r>
              <a:rPr lang="sr-Latn-RS" sz="2400" dirty="0">
                <a:latin typeface="Arial"/>
                <a:cs typeface="Arial"/>
              </a:rPr>
              <a:t>Interneta</a:t>
            </a:r>
          </a:p>
          <a:p>
            <a:pPr marL="633413" indent="-633413">
              <a:lnSpc>
                <a:spcPct val="100000"/>
              </a:lnSpc>
              <a:spcBef>
                <a:spcPct val="100000"/>
              </a:spcBef>
            </a:pPr>
            <a:r>
              <a:rPr lang="sr-Latn-CS" b="1" dirty="0"/>
              <a:t>AUTENTIKACIJA</a:t>
            </a:r>
          </a:p>
          <a:p>
            <a:pPr marL="633413" indent="-633413">
              <a:buFont typeface="Webdings" pitchFamily="18" charset="2"/>
              <a:buNone/>
            </a:pPr>
            <a:r>
              <a:rPr lang="en-US" sz="2400" dirty="0"/>
              <a:t>	</a:t>
            </a:r>
            <a:r>
              <a:rPr lang="sr-Latn-CS" sz="2400" dirty="0">
                <a:latin typeface="Arial Narrow" pitchFamily="34" charset="0"/>
              </a:rPr>
              <a:t>identifikacija korisnika ili uređaja pre nego što se napravi VPN konekcija</a:t>
            </a:r>
            <a:endParaRPr lang="en-US" sz="2400" dirty="0">
              <a:latin typeface="Arial Narrow" pitchFamily="34" charset="0"/>
            </a:endParaRPr>
          </a:p>
        </p:txBody>
      </p:sp>
      <p:sp>
        <p:nvSpPr>
          <p:cNvPr id="4" name="Slide Number Placeholder 3"/>
          <p:cNvSpPr>
            <a:spLocks noGrp="1"/>
          </p:cNvSpPr>
          <p:nvPr>
            <p:ph type="sldNum" sz="quarter" idx="12"/>
          </p:nvPr>
        </p:nvSpPr>
        <p:spPr/>
        <p:txBody>
          <a:bodyPr/>
          <a:lstStyle/>
          <a:p>
            <a:fld id="{34B2C75A-6B0D-4E7C-A207-A582D15E15C6}" type="slidenum">
              <a:rPr lang="en-US"/>
              <a:pPr/>
              <a:t>22</a:t>
            </a:fld>
            <a:r>
              <a:rPr lang="en-US"/>
              <a:t>/91</a:t>
            </a:r>
          </a:p>
        </p:txBody>
      </p:sp>
    </p:spTree>
  </p:cSld>
  <p:clrMapOvr>
    <a:masterClrMapping/>
  </p:clrMapOvr>
  <p:transition spd="slow">
    <p:zoom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692696"/>
            <a:ext cx="9396536" cy="1100240"/>
          </a:xfrm>
        </p:spPr>
        <p:txBody>
          <a:bodyPr/>
          <a:lstStyle/>
          <a:p>
            <a:r>
              <a:rPr lang="sr-Latn-CS" sz="3200" dirty="0"/>
              <a:t>VPN komponente: </a:t>
            </a:r>
            <a:r>
              <a:rPr lang="en-US" sz="3200" dirty="0" err="1"/>
              <a:t>Autentikacija</a:t>
            </a:r>
            <a:endParaRPr lang="en-US" sz="3200" dirty="0"/>
          </a:p>
        </p:txBody>
      </p:sp>
      <p:sp>
        <p:nvSpPr>
          <p:cNvPr id="28675" name="Rectangle 3"/>
          <p:cNvSpPr>
            <a:spLocks noGrp="1" noChangeArrowheads="1"/>
          </p:cNvSpPr>
          <p:nvPr>
            <p:ph idx="1"/>
          </p:nvPr>
        </p:nvSpPr>
        <p:spPr>
          <a:xfrm>
            <a:off x="317363" y="2204864"/>
            <a:ext cx="8302625" cy="4823271"/>
          </a:xfrm>
        </p:spPr>
        <p:txBody>
          <a:bodyPr/>
          <a:lstStyle/>
          <a:p>
            <a:pPr marL="450850" indent="-450850">
              <a:lnSpc>
                <a:spcPct val="100000"/>
              </a:lnSpc>
            </a:pPr>
            <a:r>
              <a:rPr lang="en-US" sz="4000" dirty="0" err="1">
                <a:solidFill>
                  <a:srgbClr val="A50021"/>
                </a:solidFill>
              </a:rPr>
              <a:t>Ure</a:t>
            </a:r>
            <a:r>
              <a:rPr lang="sr-Latn-CS" sz="4000" dirty="0">
                <a:solidFill>
                  <a:srgbClr val="A50021"/>
                </a:solidFill>
              </a:rPr>
              <a:t>đaja </a:t>
            </a:r>
            <a:r>
              <a:rPr lang="en-US" sz="4000" dirty="0">
                <a:solidFill>
                  <a:srgbClr val="A50021"/>
                </a:solidFill>
              </a:rPr>
              <a:t>-</a:t>
            </a:r>
            <a:r>
              <a:rPr lang="sr-Latn-CS" sz="4000" dirty="0"/>
              <a:t> </a:t>
            </a:r>
            <a:r>
              <a:rPr lang="sr-Latn-CS" sz="4000" dirty="0">
                <a:latin typeface="Arial Narrow" pitchFamily="34" charset="0"/>
              </a:rPr>
              <a:t>pristup VPN-u na osnovu autentikovanih informacija koje udaljeni VPN uređaj prosleđuje.</a:t>
            </a:r>
          </a:p>
          <a:p>
            <a:pPr marL="1376363" lvl="1" indent="-571500">
              <a:lnSpc>
                <a:spcPct val="100000"/>
              </a:lnSpc>
            </a:pPr>
            <a:r>
              <a:rPr lang="sr-Latn-CS" sz="4000" i="1" dirty="0"/>
              <a:t>Nedeljivi ključevi</a:t>
            </a:r>
          </a:p>
          <a:p>
            <a:pPr marL="1376363" lvl="1" indent="-571500">
              <a:lnSpc>
                <a:spcPct val="100000"/>
              </a:lnSpc>
            </a:pPr>
            <a:r>
              <a:rPr lang="sr-Latn-CS" sz="4000" i="1" dirty="0"/>
              <a:t>Digitalni potpis</a:t>
            </a:r>
          </a:p>
          <a:p>
            <a:pPr marL="1376363" lvl="1" indent="-571500">
              <a:lnSpc>
                <a:spcPct val="100000"/>
              </a:lnSpc>
              <a:buFont typeface="Webdings" pitchFamily="18" charset="2"/>
              <a:buNone/>
            </a:pPr>
            <a:endParaRPr lang="sr-Latn-CS" sz="1800" i="1" dirty="0"/>
          </a:p>
          <a:p>
            <a:pPr marL="450850" indent="-450850">
              <a:lnSpc>
                <a:spcPct val="100000"/>
              </a:lnSpc>
            </a:pPr>
            <a:endParaRPr lang="en-US" sz="2000" dirty="0"/>
          </a:p>
        </p:txBody>
      </p:sp>
      <p:sp>
        <p:nvSpPr>
          <p:cNvPr id="4" name="Slide Number Placeholder 3"/>
          <p:cNvSpPr>
            <a:spLocks noGrp="1"/>
          </p:cNvSpPr>
          <p:nvPr>
            <p:ph type="sldNum" sz="quarter" idx="12"/>
          </p:nvPr>
        </p:nvSpPr>
        <p:spPr/>
        <p:txBody>
          <a:bodyPr/>
          <a:lstStyle/>
          <a:p>
            <a:fld id="{E299D5B4-75C3-47E8-90A4-24931242CCA7}" type="slidenum">
              <a:rPr lang="en-US"/>
              <a:pPr/>
              <a:t>23</a:t>
            </a:fld>
            <a:r>
              <a:rPr lang="en-US"/>
              <a:t>/91</a:t>
            </a:r>
          </a:p>
        </p:txBody>
      </p:sp>
    </p:spTree>
  </p:cSld>
  <p:clrMapOvr>
    <a:masterClrMapping/>
  </p:clrMapOvr>
  <p:transition spd="slow">
    <p:zoom dir="in"/>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8A03A-2B7A-4E29-BBD9-852D4B6BBC58}"/>
              </a:ext>
            </a:extLst>
          </p:cNvPr>
          <p:cNvSpPr>
            <a:spLocks noGrp="1"/>
          </p:cNvSpPr>
          <p:nvPr>
            <p:ph type="title"/>
          </p:nvPr>
        </p:nvSpPr>
        <p:spPr>
          <a:xfrm>
            <a:off x="539552" y="1196752"/>
            <a:ext cx="7772400" cy="504056"/>
          </a:xfrm>
        </p:spPr>
        <p:txBody>
          <a:bodyPr>
            <a:normAutofit fontScale="90000"/>
          </a:bodyPr>
          <a:lstStyle/>
          <a:p>
            <a:pPr algn="ctr"/>
            <a:r>
              <a:rPr lang="sr-Latn-RS" dirty="0"/>
              <a:t>Klasifikacija  VPN</a:t>
            </a:r>
            <a:br>
              <a:rPr lang="sr-Latn-RS" dirty="0"/>
            </a:br>
            <a:endParaRPr lang="sr-Latn-RS" dirty="0"/>
          </a:p>
        </p:txBody>
      </p:sp>
      <p:sp>
        <p:nvSpPr>
          <p:cNvPr id="3" name="Content Placeholder 2">
            <a:extLst>
              <a:ext uri="{FF2B5EF4-FFF2-40B4-BE49-F238E27FC236}">
                <a16:creationId xmlns:a16="http://schemas.microsoft.com/office/drawing/2014/main" id="{5369C135-991C-4522-BD73-0462800D70B4}"/>
              </a:ext>
            </a:extLst>
          </p:cNvPr>
          <p:cNvSpPr>
            <a:spLocks noGrp="1"/>
          </p:cNvSpPr>
          <p:nvPr>
            <p:ph idx="1"/>
          </p:nvPr>
        </p:nvSpPr>
        <p:spPr>
          <a:xfrm>
            <a:off x="251520" y="2011680"/>
            <a:ext cx="8496944" cy="4206240"/>
          </a:xfrm>
        </p:spPr>
        <p:txBody>
          <a:bodyPr>
            <a:normAutofit lnSpcReduction="10000"/>
          </a:bodyPr>
          <a:lstStyle/>
          <a:p>
            <a:r>
              <a:rPr lang="sr-Latn-RS" dirty="0"/>
              <a:t>•</a:t>
            </a:r>
            <a:r>
              <a:rPr lang="sr-Latn-RS" sz="2800" dirty="0"/>
              <a:t>VPN na nivou aplikacije</a:t>
            </a:r>
          </a:p>
          <a:p>
            <a:r>
              <a:rPr lang="sr-Latn-RS" sz="2800" dirty="0"/>
              <a:t>VPN na nivou protokola mrežnog sloja</a:t>
            </a:r>
          </a:p>
          <a:p>
            <a:r>
              <a:rPr lang="sr-Latn-RS" sz="2800" dirty="0"/>
              <a:t>VPN na nivou protokola sloja veze</a:t>
            </a:r>
          </a:p>
          <a:p>
            <a:r>
              <a:rPr lang="sr-Latn-RS" sz="2800" dirty="0"/>
              <a:t>Način pristupa od strane korisnika</a:t>
            </a:r>
          </a:p>
          <a:p>
            <a:r>
              <a:rPr lang="sr-Latn-RS" sz="2800" dirty="0"/>
              <a:t>Bezbednost i zaštita podataka:</a:t>
            </a:r>
          </a:p>
          <a:p>
            <a:r>
              <a:rPr lang="sr-Latn-RS" sz="2800" dirty="0"/>
              <a:t>VPN sa minimalnim obezbeđenjem router access lists,  firewall</a:t>
            </a:r>
          </a:p>
          <a:p>
            <a:r>
              <a:rPr lang="sr-Latn-RS" sz="2800" dirty="0"/>
              <a:t>VPN sa kriptozaštitom</a:t>
            </a:r>
          </a:p>
          <a:p>
            <a:endParaRPr lang="sr-Latn-RS" dirty="0"/>
          </a:p>
          <a:p>
            <a:endParaRPr lang="sr-Latn-RS" dirty="0"/>
          </a:p>
        </p:txBody>
      </p:sp>
    </p:spTree>
    <p:extLst>
      <p:ext uri="{BB962C8B-B14F-4D97-AF65-F5344CB8AC3E}">
        <p14:creationId xmlns:p14="http://schemas.microsoft.com/office/powerpoint/2010/main" val="29937722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16266-C47C-4379-9806-B02941B517B4}"/>
              </a:ext>
            </a:extLst>
          </p:cNvPr>
          <p:cNvSpPr>
            <a:spLocks noGrp="1"/>
          </p:cNvSpPr>
          <p:nvPr>
            <p:ph type="title"/>
          </p:nvPr>
        </p:nvSpPr>
        <p:spPr/>
        <p:txBody>
          <a:bodyPr/>
          <a:lstStyle/>
          <a:p>
            <a:r>
              <a:rPr lang="sr-Latn-RS" dirty="0"/>
              <a:t>VPN na nivou aplikacije</a:t>
            </a:r>
          </a:p>
        </p:txBody>
      </p:sp>
      <p:sp>
        <p:nvSpPr>
          <p:cNvPr id="4" name="object 9">
            <a:extLst>
              <a:ext uri="{FF2B5EF4-FFF2-40B4-BE49-F238E27FC236}">
                <a16:creationId xmlns:a16="http://schemas.microsoft.com/office/drawing/2014/main" id="{223438F5-C66D-4586-9B4C-D632FFE92F96}"/>
              </a:ext>
            </a:extLst>
          </p:cNvPr>
          <p:cNvSpPr txBox="1">
            <a:spLocks noGrp="1"/>
          </p:cNvSpPr>
          <p:nvPr>
            <p:ph idx="1"/>
          </p:nvPr>
        </p:nvSpPr>
        <p:spPr>
          <a:xfrm>
            <a:off x="88975" y="1352334"/>
            <a:ext cx="8964487" cy="5270032"/>
          </a:xfrm>
          <a:prstGeom prst="rect">
            <a:avLst/>
          </a:prstGeom>
        </p:spPr>
        <p:txBody>
          <a:bodyPr vert="horz" wrap="square" lIns="0" tIns="88265" rIns="0" bIns="0" rtlCol="0">
            <a:spAutoFit/>
          </a:bodyPr>
          <a:lstStyle/>
          <a:p>
            <a:pPr marL="12700">
              <a:lnSpc>
                <a:spcPct val="100000"/>
              </a:lnSpc>
              <a:spcBef>
                <a:spcPts val="695"/>
              </a:spcBef>
            </a:pPr>
            <a:r>
              <a:rPr sz="2400" b="1" dirty="0">
                <a:solidFill>
                  <a:srgbClr val="FF0000"/>
                </a:solidFill>
                <a:latin typeface="Times New Roman"/>
                <a:cs typeface="Times New Roman"/>
              </a:rPr>
              <a:t>Prednosti:</a:t>
            </a:r>
            <a:endParaRPr sz="2400" dirty="0">
              <a:solidFill>
                <a:srgbClr val="FF0000"/>
              </a:solidFill>
              <a:latin typeface="Times New Roman"/>
              <a:cs typeface="Times New Roman"/>
            </a:endParaRPr>
          </a:p>
          <a:p>
            <a:pPr marL="12700" marR="5080" indent="0">
              <a:lnSpc>
                <a:spcPct val="100000"/>
              </a:lnSpc>
              <a:spcBef>
                <a:spcPts val="545"/>
              </a:spcBef>
              <a:buNone/>
              <a:tabLst>
                <a:tab pos="355600" algn="l"/>
                <a:tab pos="356235" algn="l"/>
              </a:tabLst>
            </a:pPr>
            <a:r>
              <a:rPr sz="2200" dirty="0">
                <a:latin typeface="Arial"/>
                <a:cs typeface="Arial"/>
              </a:rPr>
              <a:t>Jednostavna i jeftina </a:t>
            </a:r>
            <a:r>
              <a:rPr sz="2200" spc="-5" dirty="0">
                <a:latin typeface="Arial"/>
                <a:cs typeface="Arial"/>
              </a:rPr>
              <a:t>implementacija </a:t>
            </a:r>
            <a:r>
              <a:rPr sz="2200" dirty="0">
                <a:latin typeface="Arial"/>
                <a:cs typeface="Arial"/>
              </a:rPr>
              <a:t>- svodi se </a:t>
            </a:r>
            <a:r>
              <a:rPr sz="2200" spc="-5" dirty="0">
                <a:latin typeface="Arial"/>
                <a:cs typeface="Arial"/>
              </a:rPr>
              <a:t>na </a:t>
            </a:r>
            <a:r>
              <a:rPr sz="2200" dirty="0">
                <a:latin typeface="Arial"/>
                <a:cs typeface="Arial"/>
              </a:rPr>
              <a:t>konfigurisanje  </a:t>
            </a:r>
            <a:r>
              <a:rPr sz="2200" spc="-5" dirty="0">
                <a:latin typeface="Arial"/>
                <a:cs typeface="Arial"/>
              </a:rPr>
              <a:t>DNS</a:t>
            </a:r>
            <a:r>
              <a:rPr sz="2200" spc="-10" dirty="0">
                <a:latin typeface="Arial"/>
                <a:cs typeface="Arial"/>
              </a:rPr>
              <a:t> </a:t>
            </a:r>
            <a:r>
              <a:rPr sz="2200" dirty="0">
                <a:latin typeface="Arial"/>
                <a:cs typeface="Arial"/>
              </a:rPr>
              <a:t>servera.</a:t>
            </a:r>
          </a:p>
          <a:p>
            <a:pPr marL="12700">
              <a:lnSpc>
                <a:spcPct val="100000"/>
              </a:lnSpc>
              <a:spcBef>
                <a:spcPts val="540"/>
              </a:spcBef>
            </a:pPr>
            <a:r>
              <a:rPr sz="2400" b="1" dirty="0">
                <a:solidFill>
                  <a:srgbClr val="A50021"/>
                </a:solidFill>
                <a:latin typeface="Times New Roman"/>
                <a:cs typeface="Times New Roman"/>
              </a:rPr>
              <a:t>Nedostaci:</a:t>
            </a:r>
            <a:endParaRPr sz="2400" dirty="0">
              <a:latin typeface="Times New Roman"/>
              <a:cs typeface="Times New Roman"/>
            </a:endParaRPr>
          </a:p>
          <a:p>
            <a:pPr marL="12700" marR="236220" indent="0">
              <a:lnSpc>
                <a:spcPct val="100000"/>
              </a:lnSpc>
              <a:spcBef>
                <a:spcPts val="545"/>
              </a:spcBef>
              <a:buNone/>
              <a:tabLst>
                <a:tab pos="355600" algn="l"/>
                <a:tab pos="356235" algn="l"/>
              </a:tabLst>
            </a:pPr>
            <a:r>
              <a:rPr sz="2200" dirty="0" err="1">
                <a:latin typeface="Arial"/>
                <a:cs typeface="Arial"/>
              </a:rPr>
              <a:t>Pri</a:t>
            </a:r>
            <a:r>
              <a:rPr sz="2200" dirty="0">
                <a:latin typeface="Arial"/>
                <a:cs typeface="Arial"/>
              </a:rPr>
              <a:t> </a:t>
            </a:r>
            <a:r>
              <a:rPr sz="2200" spc="-5" dirty="0" err="1">
                <a:latin typeface="Arial"/>
                <a:cs typeface="Arial"/>
              </a:rPr>
              <a:t>promeni</a:t>
            </a:r>
            <a:r>
              <a:rPr sz="2200" spc="-5" dirty="0">
                <a:latin typeface="Arial"/>
                <a:cs typeface="Arial"/>
              </a:rPr>
              <a:t> </a:t>
            </a:r>
            <a:r>
              <a:rPr sz="2200" dirty="0">
                <a:latin typeface="Arial"/>
                <a:cs typeface="Arial"/>
              </a:rPr>
              <a:t>provajdera neophodna </a:t>
            </a:r>
            <a:r>
              <a:rPr sz="2200" spc="-5" dirty="0">
                <a:latin typeface="Arial"/>
                <a:cs typeface="Arial"/>
              </a:rPr>
              <a:t>je </a:t>
            </a:r>
            <a:r>
              <a:rPr sz="2200" dirty="0">
                <a:latin typeface="Arial"/>
                <a:cs typeface="Arial"/>
              </a:rPr>
              <a:t>renumeracija kompletne  mreže, kao i </a:t>
            </a:r>
            <a:r>
              <a:rPr sz="2200" dirty="0" err="1">
                <a:latin typeface="Arial"/>
                <a:cs typeface="Arial"/>
              </a:rPr>
              <a:t>znatne</a:t>
            </a:r>
            <a:r>
              <a:rPr sz="2200" dirty="0">
                <a:latin typeface="Arial"/>
                <a:cs typeface="Arial"/>
              </a:rPr>
              <a:t> </a:t>
            </a:r>
            <a:r>
              <a:rPr sz="2200" spc="-5" dirty="0" err="1">
                <a:latin typeface="Arial"/>
                <a:cs typeface="Arial"/>
              </a:rPr>
              <a:t>izmene</a:t>
            </a:r>
            <a:r>
              <a:rPr sz="2200" spc="-5" dirty="0">
                <a:latin typeface="Arial"/>
                <a:cs typeface="Arial"/>
              </a:rPr>
              <a:t> podataka </a:t>
            </a:r>
            <a:r>
              <a:rPr sz="2200" dirty="0">
                <a:latin typeface="Arial"/>
                <a:cs typeface="Arial"/>
              </a:rPr>
              <a:t>u</a:t>
            </a:r>
            <a:r>
              <a:rPr sz="2200" spc="5" dirty="0">
                <a:latin typeface="Arial"/>
                <a:cs typeface="Arial"/>
              </a:rPr>
              <a:t> </a:t>
            </a:r>
            <a:r>
              <a:rPr sz="2200" spc="-5" dirty="0">
                <a:latin typeface="Arial"/>
                <a:cs typeface="Arial"/>
              </a:rPr>
              <a:t>DNS-u.</a:t>
            </a:r>
            <a:endParaRPr sz="2200" dirty="0">
              <a:latin typeface="Arial"/>
              <a:cs typeface="Arial"/>
            </a:endParaRPr>
          </a:p>
          <a:p>
            <a:pPr marL="12065" indent="0">
              <a:lnSpc>
                <a:spcPct val="100000"/>
              </a:lnSpc>
              <a:spcBef>
                <a:spcPts val="525"/>
              </a:spcBef>
              <a:buNone/>
              <a:tabLst>
                <a:tab pos="355600" algn="l"/>
                <a:tab pos="356235" algn="l"/>
              </a:tabLst>
            </a:pPr>
            <a:r>
              <a:rPr sz="2200" dirty="0">
                <a:latin typeface="Arial"/>
                <a:cs typeface="Arial"/>
              </a:rPr>
              <a:t>U toku renumeracije mreža uglavnom nije</a:t>
            </a:r>
            <a:r>
              <a:rPr sz="2200" spc="-20" dirty="0">
                <a:latin typeface="Arial"/>
                <a:cs typeface="Arial"/>
              </a:rPr>
              <a:t> </a:t>
            </a:r>
            <a:r>
              <a:rPr sz="2200" dirty="0">
                <a:latin typeface="Arial"/>
                <a:cs typeface="Arial"/>
              </a:rPr>
              <a:t>upotrebljiva.</a:t>
            </a:r>
          </a:p>
          <a:p>
            <a:pPr marL="12065" indent="0">
              <a:lnSpc>
                <a:spcPct val="100000"/>
              </a:lnSpc>
              <a:spcBef>
                <a:spcPts val="520"/>
              </a:spcBef>
              <a:buNone/>
              <a:tabLst>
                <a:tab pos="354965" algn="l"/>
                <a:tab pos="356235" algn="l"/>
              </a:tabLst>
            </a:pPr>
            <a:r>
              <a:rPr sz="2200" dirty="0">
                <a:latin typeface="Arial"/>
                <a:cs typeface="Arial"/>
              </a:rPr>
              <a:t>Komplikovana za konfigurisanje i </a:t>
            </a:r>
            <a:r>
              <a:rPr sz="2200" spc="-5" dirty="0">
                <a:latin typeface="Arial"/>
                <a:cs typeface="Arial"/>
              </a:rPr>
              <a:t>održavanje </a:t>
            </a:r>
            <a:r>
              <a:rPr sz="2200" dirty="0">
                <a:latin typeface="Arial"/>
                <a:cs typeface="Arial"/>
              </a:rPr>
              <a:t>i</a:t>
            </a:r>
            <a:r>
              <a:rPr sz="2200" spc="-15" dirty="0">
                <a:latin typeface="Arial"/>
                <a:cs typeface="Arial"/>
              </a:rPr>
              <a:t> </a:t>
            </a:r>
            <a:r>
              <a:rPr sz="2200" spc="-5" dirty="0">
                <a:latin typeface="Arial"/>
                <a:cs typeface="Arial"/>
              </a:rPr>
              <a:t>upravljanje.</a:t>
            </a:r>
            <a:endParaRPr sz="2200" dirty="0">
              <a:latin typeface="Arial"/>
              <a:cs typeface="Arial"/>
            </a:endParaRPr>
          </a:p>
          <a:p>
            <a:pPr marL="12065" marR="783590" indent="0">
              <a:lnSpc>
                <a:spcPct val="100000"/>
              </a:lnSpc>
              <a:spcBef>
                <a:spcPts val="525"/>
              </a:spcBef>
              <a:buNone/>
              <a:tabLst>
                <a:tab pos="354965" algn="l"/>
                <a:tab pos="356235" algn="l"/>
              </a:tabLst>
            </a:pPr>
            <a:r>
              <a:rPr sz="2200" dirty="0">
                <a:latin typeface="Arial"/>
                <a:cs typeface="Arial"/>
              </a:rPr>
              <a:t>Složenost </a:t>
            </a:r>
            <a:r>
              <a:rPr sz="2200" spc="-5" dirty="0">
                <a:latin typeface="Arial"/>
                <a:cs typeface="Arial"/>
              </a:rPr>
              <a:t>održavanja povećava se kako se povećava broj  lokacija.</a:t>
            </a:r>
            <a:endParaRPr sz="2200" dirty="0">
              <a:latin typeface="Arial"/>
              <a:cs typeface="Arial"/>
            </a:endParaRPr>
          </a:p>
          <a:p>
            <a:pPr marL="12065" indent="0">
              <a:lnSpc>
                <a:spcPct val="100000"/>
              </a:lnSpc>
              <a:spcBef>
                <a:spcPts val="520"/>
              </a:spcBef>
              <a:buNone/>
              <a:tabLst>
                <a:tab pos="354965" algn="l"/>
                <a:tab pos="356235" algn="l"/>
              </a:tabLst>
            </a:pPr>
            <a:r>
              <a:rPr sz="2200" spc="-5" dirty="0">
                <a:latin typeface="Arial"/>
                <a:cs typeface="Arial"/>
              </a:rPr>
              <a:t>DNS saobraćaj </a:t>
            </a:r>
            <a:r>
              <a:rPr sz="2200" dirty="0">
                <a:latin typeface="Arial"/>
                <a:cs typeface="Arial"/>
              </a:rPr>
              <a:t>može </a:t>
            </a:r>
            <a:r>
              <a:rPr sz="2200" spc="-5" dirty="0">
                <a:latin typeface="Arial"/>
                <a:cs typeface="Arial"/>
              </a:rPr>
              <a:t>lako da </a:t>
            </a:r>
            <a:r>
              <a:rPr sz="2200" dirty="0">
                <a:latin typeface="Arial"/>
                <a:cs typeface="Arial"/>
              </a:rPr>
              <a:t>se </a:t>
            </a:r>
            <a:r>
              <a:rPr sz="2200" spc="-5" dirty="0">
                <a:latin typeface="Arial"/>
                <a:cs typeface="Arial"/>
              </a:rPr>
              <a:t>lažira od </a:t>
            </a:r>
            <a:r>
              <a:rPr sz="2200" dirty="0" err="1">
                <a:latin typeface="Arial"/>
                <a:cs typeface="Arial"/>
              </a:rPr>
              <a:t>strane</a:t>
            </a:r>
            <a:r>
              <a:rPr lang="sr-Latn-RS" sz="2200" dirty="0">
                <a:latin typeface="Arial"/>
                <a:cs typeface="Arial"/>
              </a:rPr>
              <a:t> (</a:t>
            </a:r>
            <a:r>
              <a:rPr sz="2200" spc="45" dirty="0">
                <a:latin typeface="Arial"/>
                <a:cs typeface="Arial"/>
              </a:rPr>
              <a:t> </a:t>
            </a:r>
            <a:r>
              <a:rPr sz="2200" dirty="0" err="1">
                <a:latin typeface="Arial"/>
                <a:cs typeface="Arial"/>
              </a:rPr>
              <a:t>zlonamer</a:t>
            </a:r>
            <a:r>
              <a:rPr lang="sr-Latn-RS" sz="2200" dirty="0">
                <a:latin typeface="Arial"/>
                <a:cs typeface="Arial"/>
              </a:rPr>
              <a:t>nih korisnika)</a:t>
            </a:r>
            <a:r>
              <a:rPr sz="2200" dirty="0">
                <a:latin typeface="Arial"/>
                <a:cs typeface="Arial"/>
              </a:rPr>
              <a:t>.</a:t>
            </a:r>
          </a:p>
          <a:p>
            <a:pPr marL="12065" indent="0">
              <a:lnSpc>
                <a:spcPct val="100000"/>
              </a:lnSpc>
              <a:spcBef>
                <a:spcPts val="520"/>
              </a:spcBef>
              <a:buNone/>
              <a:tabLst>
                <a:tab pos="354965" algn="l"/>
                <a:tab pos="355600" algn="l"/>
              </a:tabLst>
            </a:pPr>
            <a:r>
              <a:rPr sz="2200" dirty="0">
                <a:latin typeface="Arial"/>
                <a:cs typeface="Arial"/>
              </a:rPr>
              <a:t>.</a:t>
            </a:r>
          </a:p>
        </p:txBody>
      </p:sp>
    </p:spTree>
    <p:extLst>
      <p:ext uri="{BB962C8B-B14F-4D97-AF65-F5344CB8AC3E}">
        <p14:creationId xmlns:p14="http://schemas.microsoft.com/office/powerpoint/2010/main" val="3064055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0B9A4-379F-4A47-9EA3-B1F3AA3CB425}"/>
              </a:ext>
            </a:extLst>
          </p:cNvPr>
          <p:cNvSpPr>
            <a:spLocks noGrp="1"/>
          </p:cNvSpPr>
          <p:nvPr>
            <p:ph type="title"/>
          </p:nvPr>
        </p:nvSpPr>
        <p:spPr/>
        <p:txBody>
          <a:bodyPr/>
          <a:lstStyle/>
          <a:p>
            <a:r>
              <a:rPr lang="sr-Latn-RS" dirty="0"/>
              <a:t>TIPOVI VPN</a:t>
            </a:r>
          </a:p>
        </p:txBody>
      </p:sp>
      <p:sp>
        <p:nvSpPr>
          <p:cNvPr id="3" name="Content Placeholder 2">
            <a:extLst>
              <a:ext uri="{FF2B5EF4-FFF2-40B4-BE49-F238E27FC236}">
                <a16:creationId xmlns:a16="http://schemas.microsoft.com/office/drawing/2014/main" id="{3E61A3A1-A358-4645-9E60-AB8DA0B7DE1E}"/>
              </a:ext>
            </a:extLst>
          </p:cNvPr>
          <p:cNvSpPr>
            <a:spLocks noGrp="1"/>
          </p:cNvSpPr>
          <p:nvPr>
            <p:ph idx="1"/>
          </p:nvPr>
        </p:nvSpPr>
        <p:spPr/>
        <p:txBody>
          <a:bodyPr/>
          <a:lstStyle/>
          <a:p>
            <a:r>
              <a:rPr lang="sr-Latn-RS" b="1" dirty="0"/>
              <a:t>PPTP VPN</a:t>
            </a:r>
          </a:p>
          <a:p>
            <a:r>
              <a:rPr lang="sr-Latn-RS" b="1" dirty="0"/>
              <a:t>L2TP VPN</a:t>
            </a:r>
          </a:p>
          <a:p>
            <a:r>
              <a:rPr lang="sr-Latn-RS" b="1" dirty="0"/>
              <a:t>IPsec</a:t>
            </a:r>
          </a:p>
          <a:p>
            <a:r>
              <a:rPr lang="sr-Latn-RS" b="1" dirty="0"/>
              <a:t>SSL i TLS</a:t>
            </a:r>
          </a:p>
          <a:p>
            <a:r>
              <a:rPr lang="sr-Latn-RS" b="1" dirty="0"/>
              <a:t>MPLS VPN</a:t>
            </a:r>
          </a:p>
          <a:p>
            <a:r>
              <a:rPr lang="sr-Latn-RS" b="1" dirty="0"/>
              <a:t>Hibridni VPN</a:t>
            </a:r>
          </a:p>
          <a:p>
            <a:endParaRPr lang="sr-Latn-RS" dirty="0"/>
          </a:p>
        </p:txBody>
      </p:sp>
    </p:spTree>
    <p:extLst>
      <p:ext uri="{BB962C8B-B14F-4D97-AF65-F5344CB8AC3E}">
        <p14:creationId xmlns:p14="http://schemas.microsoft.com/office/powerpoint/2010/main" val="2476300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type="title"/>
          </p:nvPr>
        </p:nvSpPr>
        <p:spPr>
          <a:xfrm>
            <a:off x="1837140" y="898525"/>
            <a:ext cx="5326845" cy="701676"/>
          </a:xfrm>
        </p:spPr>
        <p:txBody>
          <a:bodyPr/>
          <a:lstStyle/>
          <a:p>
            <a:r>
              <a:rPr lang="sr-Latn-CS" dirty="0"/>
              <a:t>VPN: Tipovi</a:t>
            </a:r>
            <a:endParaRPr lang="en-US" dirty="0"/>
          </a:p>
        </p:txBody>
      </p:sp>
      <p:sp>
        <p:nvSpPr>
          <p:cNvPr id="120836" name="Rectangle 4"/>
          <p:cNvSpPr>
            <a:spLocks noGrp="1" noChangeArrowheads="1"/>
          </p:cNvSpPr>
          <p:nvPr>
            <p:ph idx="1"/>
          </p:nvPr>
        </p:nvSpPr>
        <p:spPr>
          <a:xfrm>
            <a:off x="0" y="2852738"/>
            <a:ext cx="2987675" cy="2808287"/>
          </a:xfrm>
        </p:spPr>
        <p:txBody>
          <a:bodyPr/>
          <a:lstStyle/>
          <a:p>
            <a:pPr>
              <a:lnSpc>
                <a:spcPct val="100000"/>
              </a:lnSpc>
              <a:spcBef>
                <a:spcPct val="100000"/>
              </a:spcBef>
              <a:buClr>
                <a:srgbClr val="FFFF66"/>
              </a:buClr>
            </a:pPr>
            <a:r>
              <a:rPr lang="sr-Latn-CS" sz="2700" b="0" dirty="0"/>
              <a:t>Remote Access</a:t>
            </a:r>
          </a:p>
          <a:p>
            <a:pPr>
              <a:lnSpc>
                <a:spcPct val="100000"/>
              </a:lnSpc>
              <a:spcBef>
                <a:spcPct val="100000"/>
              </a:spcBef>
              <a:buClr>
                <a:srgbClr val="FFFF66"/>
              </a:buClr>
            </a:pPr>
            <a:r>
              <a:rPr lang="sr-Latn-CS" sz="2700" b="0" dirty="0"/>
              <a:t>Router to router</a:t>
            </a:r>
          </a:p>
          <a:p>
            <a:pPr marL="808038" lvl="1" indent="-369888">
              <a:lnSpc>
                <a:spcPct val="84000"/>
              </a:lnSpc>
              <a:buClr>
                <a:srgbClr val="FFFF66"/>
              </a:buClr>
            </a:pPr>
            <a:r>
              <a:rPr lang="sr-Latn-CS" sz="2400" b="0" dirty="0"/>
              <a:t>Intranet</a:t>
            </a:r>
          </a:p>
          <a:p>
            <a:pPr marL="808038" lvl="1" indent="-369888">
              <a:lnSpc>
                <a:spcPct val="84000"/>
              </a:lnSpc>
              <a:buClr>
                <a:srgbClr val="FFFF66"/>
              </a:buClr>
            </a:pPr>
            <a:r>
              <a:rPr lang="sr-Latn-CS" sz="2400" b="0" dirty="0"/>
              <a:t>Extranet</a:t>
            </a:r>
            <a:endParaRPr lang="en-US" sz="2400" b="0" dirty="0"/>
          </a:p>
        </p:txBody>
      </p:sp>
      <p:sp>
        <p:nvSpPr>
          <p:cNvPr id="12" name="Slide Number Placeholder 3"/>
          <p:cNvSpPr>
            <a:spLocks noGrp="1"/>
          </p:cNvSpPr>
          <p:nvPr>
            <p:ph type="sldNum" sz="quarter" idx="12"/>
          </p:nvPr>
        </p:nvSpPr>
        <p:spPr/>
        <p:txBody>
          <a:bodyPr/>
          <a:lstStyle/>
          <a:p>
            <a:fld id="{1312C390-9F44-4E55-B1BB-EB1B84154158}" type="slidenum">
              <a:rPr lang="en-US"/>
              <a:pPr/>
              <a:t>27</a:t>
            </a:fld>
            <a:r>
              <a:rPr lang="en-US"/>
              <a:t>/91</a:t>
            </a:r>
          </a:p>
        </p:txBody>
      </p:sp>
      <p:sp>
        <p:nvSpPr>
          <p:cNvPr id="120837" name="Rectangle 5"/>
          <p:cNvSpPr>
            <a:spLocks noChangeArrowheads="1"/>
          </p:cNvSpPr>
          <p:nvPr/>
        </p:nvSpPr>
        <p:spPr bwMode="auto">
          <a:xfrm>
            <a:off x="3276600" y="2852738"/>
            <a:ext cx="2736850" cy="2808287"/>
          </a:xfrm>
          <a:prstGeom prst="rect">
            <a:avLst/>
          </a:prstGeom>
          <a:noFill/>
          <a:ln w="9525">
            <a:noFill/>
            <a:miter lim="800000"/>
            <a:headEnd/>
            <a:tailEnd/>
          </a:ln>
          <a:effectLst/>
        </p:spPr>
        <p:txBody>
          <a:bodyPr/>
          <a:lstStyle/>
          <a:p>
            <a:pPr marL="514350" indent="-514350" defTabSz="1150938">
              <a:spcBef>
                <a:spcPct val="65000"/>
              </a:spcBef>
              <a:buClr>
                <a:srgbClr val="FFFF66"/>
              </a:buClr>
              <a:buFont typeface="+mj-lt"/>
              <a:buAutoNum type="arabicPeriod"/>
            </a:pPr>
            <a:r>
              <a:rPr lang="sr-Latn-CS" sz="2600" dirty="0"/>
              <a:t>Poverljiva</a:t>
            </a:r>
          </a:p>
          <a:p>
            <a:pPr marL="514350" indent="-514350" defTabSz="1150938">
              <a:spcBef>
                <a:spcPct val="65000"/>
              </a:spcBef>
              <a:buClr>
                <a:srgbClr val="FFFF66"/>
              </a:buClr>
              <a:buFont typeface="+mj-lt"/>
              <a:buAutoNum type="arabicPeriod"/>
            </a:pPr>
            <a:r>
              <a:rPr lang="sr-Latn-CS" sz="2600" dirty="0"/>
              <a:t>Sigurna</a:t>
            </a:r>
          </a:p>
          <a:p>
            <a:pPr marL="514350" indent="-514350" defTabSz="1150938">
              <a:spcBef>
                <a:spcPct val="65000"/>
              </a:spcBef>
              <a:buClr>
                <a:srgbClr val="FFFF66"/>
              </a:buClr>
              <a:buFont typeface="+mj-lt"/>
              <a:buAutoNum type="arabicPeriod"/>
            </a:pPr>
            <a:r>
              <a:rPr lang="sr-Latn-CS" sz="2600" dirty="0"/>
              <a:t>Hibridna</a:t>
            </a:r>
          </a:p>
          <a:p>
            <a:pPr marL="514350" indent="-514350" defTabSz="1150938">
              <a:spcBef>
                <a:spcPct val="65000"/>
              </a:spcBef>
              <a:buClr>
                <a:srgbClr val="FFFF66"/>
              </a:buClr>
              <a:buFont typeface="+mj-lt"/>
              <a:buAutoNum type="arabicPeriod"/>
            </a:pPr>
            <a:r>
              <a:rPr lang="sr-Latn-CS" sz="2600" dirty="0"/>
              <a:t>Provajderska</a:t>
            </a:r>
            <a:endParaRPr lang="sr-Latn-CS" sz="3400" b="1" dirty="0"/>
          </a:p>
        </p:txBody>
      </p:sp>
      <p:sp>
        <p:nvSpPr>
          <p:cNvPr id="120838" name="Text Box 6"/>
          <p:cNvSpPr txBox="1">
            <a:spLocks noChangeArrowheads="1"/>
          </p:cNvSpPr>
          <p:nvPr/>
        </p:nvSpPr>
        <p:spPr bwMode="auto">
          <a:xfrm>
            <a:off x="0" y="1700213"/>
            <a:ext cx="3132138" cy="701675"/>
          </a:xfrm>
          <a:prstGeom prst="rect">
            <a:avLst/>
          </a:prstGeom>
          <a:noFill/>
          <a:ln w="9525">
            <a:noFill/>
            <a:miter lim="800000"/>
            <a:headEnd/>
            <a:tailEnd/>
          </a:ln>
          <a:effectLst/>
        </p:spPr>
        <p:txBody>
          <a:bodyPr>
            <a:spAutoFit/>
          </a:bodyPr>
          <a:lstStyle/>
          <a:p>
            <a:pPr algn="ctr"/>
            <a:r>
              <a:rPr lang="sr-Latn-CS" sz="2000" b="1" dirty="0"/>
              <a:t>Tip ostvarene </a:t>
            </a:r>
          </a:p>
          <a:p>
            <a:pPr algn="ctr"/>
            <a:r>
              <a:rPr lang="sr-Latn-CS" sz="2000" b="1" dirty="0"/>
              <a:t>konekcije</a:t>
            </a:r>
            <a:r>
              <a:rPr lang="sr-Latn-CS" sz="2000" dirty="0"/>
              <a:t>:</a:t>
            </a:r>
            <a:endParaRPr lang="en-US" sz="2000" dirty="0"/>
          </a:p>
        </p:txBody>
      </p:sp>
      <p:sp>
        <p:nvSpPr>
          <p:cNvPr id="120839" name="Text Box 7"/>
          <p:cNvSpPr txBox="1">
            <a:spLocks noChangeArrowheads="1"/>
          </p:cNvSpPr>
          <p:nvPr/>
        </p:nvSpPr>
        <p:spPr bwMode="auto">
          <a:xfrm>
            <a:off x="3132138" y="1700213"/>
            <a:ext cx="2736850" cy="701675"/>
          </a:xfrm>
          <a:prstGeom prst="rect">
            <a:avLst/>
          </a:prstGeom>
          <a:noFill/>
          <a:ln w="9525">
            <a:noFill/>
            <a:miter lim="800000"/>
            <a:headEnd/>
            <a:tailEnd/>
          </a:ln>
          <a:effectLst/>
        </p:spPr>
        <p:txBody>
          <a:bodyPr>
            <a:spAutoFit/>
          </a:bodyPr>
          <a:lstStyle/>
          <a:p>
            <a:pPr algn="ctr"/>
            <a:r>
              <a:rPr lang="sr-Latn-CS" sz="2000" b="1" dirty="0"/>
              <a:t>Način iznajmljivanja linije:</a:t>
            </a:r>
            <a:endParaRPr lang="en-US" sz="2000" b="1" dirty="0"/>
          </a:p>
        </p:txBody>
      </p:sp>
      <p:sp>
        <p:nvSpPr>
          <p:cNvPr id="120840" name="Rectangle 8"/>
          <p:cNvSpPr>
            <a:spLocks noChangeArrowheads="1"/>
          </p:cNvSpPr>
          <p:nvPr/>
        </p:nvSpPr>
        <p:spPr bwMode="auto">
          <a:xfrm>
            <a:off x="6262688" y="2924175"/>
            <a:ext cx="2881312" cy="1800225"/>
          </a:xfrm>
          <a:prstGeom prst="rect">
            <a:avLst/>
          </a:prstGeom>
          <a:noFill/>
          <a:ln w="9525">
            <a:noFill/>
            <a:miter lim="800000"/>
            <a:headEnd/>
            <a:tailEnd/>
          </a:ln>
          <a:effectLst/>
        </p:spPr>
        <p:txBody>
          <a:bodyPr/>
          <a:lstStyle/>
          <a:p>
            <a:pPr marL="514350" indent="-514350" defTabSz="1150938">
              <a:spcBef>
                <a:spcPct val="100000"/>
              </a:spcBef>
              <a:buClr>
                <a:srgbClr val="FFFF66"/>
              </a:buClr>
              <a:buFont typeface="+mj-lt"/>
              <a:buAutoNum type="arabicPeriod"/>
            </a:pPr>
            <a:r>
              <a:rPr lang="sr-Latn-CS" sz="2600" dirty="0"/>
              <a:t>IN HOUSE</a:t>
            </a:r>
          </a:p>
          <a:p>
            <a:pPr marL="514350" indent="-514350" defTabSz="1150938">
              <a:spcBef>
                <a:spcPct val="100000"/>
              </a:spcBef>
              <a:buClr>
                <a:srgbClr val="FFFF66"/>
              </a:buClr>
              <a:buFont typeface="+mj-lt"/>
              <a:buAutoNum type="arabicPeriod"/>
            </a:pPr>
            <a:r>
              <a:rPr lang="sr-Latn-CS" sz="2600" dirty="0"/>
              <a:t>OUTSOURCED</a:t>
            </a:r>
          </a:p>
        </p:txBody>
      </p:sp>
      <p:sp>
        <p:nvSpPr>
          <p:cNvPr id="120841" name="Text Box 9"/>
          <p:cNvSpPr txBox="1">
            <a:spLocks noChangeArrowheads="1"/>
          </p:cNvSpPr>
          <p:nvPr/>
        </p:nvSpPr>
        <p:spPr bwMode="auto">
          <a:xfrm>
            <a:off x="6372225" y="1700213"/>
            <a:ext cx="2303463" cy="701675"/>
          </a:xfrm>
          <a:prstGeom prst="rect">
            <a:avLst/>
          </a:prstGeom>
          <a:noFill/>
          <a:ln w="9525">
            <a:noFill/>
            <a:miter lim="800000"/>
            <a:headEnd/>
            <a:tailEnd/>
          </a:ln>
          <a:effectLst/>
        </p:spPr>
        <p:txBody>
          <a:bodyPr>
            <a:spAutoFit/>
          </a:bodyPr>
          <a:lstStyle/>
          <a:p>
            <a:pPr algn="ctr">
              <a:spcBef>
                <a:spcPct val="50000"/>
              </a:spcBef>
            </a:pPr>
            <a:r>
              <a:rPr lang="sr-Latn-CS" sz="2000" b="1" dirty="0"/>
              <a:t>Terminacija VPN konekcije:</a:t>
            </a:r>
            <a:endParaRPr lang="en-US" sz="2000" b="1" dirty="0"/>
          </a:p>
        </p:txBody>
      </p:sp>
    </p:spTree>
  </p:cSld>
  <p:clrMapOvr>
    <a:masterClrMapping/>
  </p:clrMapOvr>
  <p:transition spd="slow">
    <p:zoom dir="in"/>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CDA11-360D-4688-AF20-E88A75EAF181}"/>
              </a:ext>
            </a:extLst>
          </p:cNvPr>
          <p:cNvSpPr>
            <a:spLocks noGrp="1"/>
          </p:cNvSpPr>
          <p:nvPr>
            <p:ph type="title"/>
          </p:nvPr>
        </p:nvSpPr>
        <p:spPr/>
        <p:txBody>
          <a:bodyPr/>
          <a:lstStyle/>
          <a:p>
            <a:r>
              <a:rPr lang="sr-Latn-CS" dirty="0"/>
              <a:t>Intranet I EKSTANET VPN</a:t>
            </a:r>
            <a:endParaRPr lang="sr-Latn-RS" dirty="0"/>
          </a:p>
        </p:txBody>
      </p:sp>
      <p:sp>
        <p:nvSpPr>
          <p:cNvPr id="3" name="Content Placeholder 2">
            <a:extLst>
              <a:ext uri="{FF2B5EF4-FFF2-40B4-BE49-F238E27FC236}">
                <a16:creationId xmlns:a16="http://schemas.microsoft.com/office/drawing/2014/main" id="{0FA2D4A8-431C-421E-B9CF-0A8D794B405D}"/>
              </a:ext>
            </a:extLst>
          </p:cNvPr>
          <p:cNvSpPr>
            <a:spLocks noGrp="1"/>
          </p:cNvSpPr>
          <p:nvPr>
            <p:ph idx="1"/>
          </p:nvPr>
        </p:nvSpPr>
        <p:spPr/>
        <p:txBody>
          <a:bodyPr>
            <a:normAutofit/>
          </a:bodyPr>
          <a:lstStyle/>
          <a:p>
            <a:r>
              <a:rPr lang="en-US" dirty="0"/>
              <a:t>U </a:t>
            </a:r>
            <a:r>
              <a:rPr lang="en-US" dirty="0" err="1"/>
              <a:t>ovom</a:t>
            </a:r>
            <a:r>
              <a:rPr lang="en-US" dirty="0"/>
              <a:t> </a:t>
            </a:r>
            <a:r>
              <a:rPr lang="en-US" dirty="0" err="1"/>
              <a:t>slučaju</a:t>
            </a:r>
            <a:r>
              <a:rPr lang="en-US" dirty="0"/>
              <a:t> VPN je </a:t>
            </a:r>
            <a:r>
              <a:rPr lang="en-US" dirty="0" err="1"/>
              <a:t>formirana</a:t>
            </a:r>
            <a:r>
              <a:rPr lang="en-US" dirty="0"/>
              <a:t> </a:t>
            </a:r>
            <a:r>
              <a:rPr lang="en-US" dirty="0" err="1"/>
              <a:t>između</a:t>
            </a:r>
            <a:r>
              <a:rPr lang="en-US" dirty="0"/>
              <a:t> </a:t>
            </a:r>
            <a:r>
              <a:rPr lang="en-US" dirty="0" err="1"/>
              <a:t>sajtova</a:t>
            </a:r>
            <a:r>
              <a:rPr lang="en-US" dirty="0"/>
              <a:t> </a:t>
            </a:r>
            <a:r>
              <a:rPr lang="en-US" dirty="0" err="1"/>
              <a:t>koji</a:t>
            </a:r>
            <a:r>
              <a:rPr lang="en-US" dirty="0"/>
              <a:t> </a:t>
            </a:r>
            <a:r>
              <a:rPr lang="en-US" dirty="0" err="1"/>
              <a:t>pripadaju</a:t>
            </a:r>
            <a:r>
              <a:rPr lang="en-US" dirty="0"/>
              <a:t> </a:t>
            </a:r>
            <a:r>
              <a:rPr lang="en-US" dirty="0" err="1"/>
              <a:t>istoj</a:t>
            </a:r>
            <a:r>
              <a:rPr lang="en-US" dirty="0"/>
              <a:t> </a:t>
            </a:r>
            <a:r>
              <a:rPr lang="en-US" dirty="0" err="1"/>
              <a:t>organizaciji</a:t>
            </a:r>
            <a:r>
              <a:rPr lang="en-US" dirty="0"/>
              <a:t>. To je</a:t>
            </a:r>
            <a:r>
              <a:rPr lang="sr-Latn-RS" dirty="0"/>
              <a:t> </a:t>
            </a:r>
            <a:r>
              <a:rPr lang="en-US" dirty="0"/>
              <a:t> </a:t>
            </a:r>
            <a:r>
              <a:rPr lang="en-US" dirty="0" err="1"/>
              <a:t>slučaj</a:t>
            </a:r>
            <a:r>
              <a:rPr lang="en-US" dirty="0"/>
              <a:t> </a:t>
            </a:r>
            <a:r>
              <a:rPr lang="en-US" dirty="0" err="1"/>
              <a:t>kada</a:t>
            </a:r>
            <a:r>
              <a:rPr lang="en-US" dirty="0"/>
              <a:t> se </a:t>
            </a:r>
            <a:r>
              <a:rPr lang="en-US" dirty="0" err="1"/>
              <a:t>različite</a:t>
            </a:r>
            <a:r>
              <a:rPr lang="en-US" dirty="0"/>
              <a:t> </a:t>
            </a:r>
            <a:r>
              <a:rPr lang="en-US" dirty="0" err="1"/>
              <a:t>filijale</a:t>
            </a:r>
            <a:r>
              <a:rPr lang="en-US" dirty="0"/>
              <a:t> </a:t>
            </a:r>
            <a:r>
              <a:rPr lang="en-US" dirty="0" err="1"/>
              <a:t>međusobno</a:t>
            </a:r>
            <a:r>
              <a:rPr lang="en-US" dirty="0"/>
              <a:t> </a:t>
            </a:r>
            <a:r>
              <a:rPr lang="en-US" dirty="0" err="1"/>
              <a:t>povezuju</a:t>
            </a:r>
            <a:r>
              <a:rPr lang="en-US" dirty="0"/>
              <a:t> </a:t>
            </a:r>
            <a:r>
              <a:rPr lang="en-US" dirty="0" err="1"/>
              <a:t>ili</a:t>
            </a:r>
            <a:r>
              <a:rPr lang="en-US" dirty="0"/>
              <a:t> </a:t>
            </a:r>
            <a:r>
              <a:rPr lang="en-US" dirty="0" err="1"/>
              <a:t>kada</a:t>
            </a:r>
            <a:r>
              <a:rPr lang="en-US" dirty="0"/>
              <a:t> se </a:t>
            </a:r>
            <a:r>
              <a:rPr lang="en-US" dirty="0" err="1"/>
              <a:t>povezuju</a:t>
            </a:r>
            <a:r>
              <a:rPr lang="en-US" dirty="0"/>
              <a:t> </a:t>
            </a:r>
            <a:r>
              <a:rPr lang="en-US" dirty="0" err="1"/>
              <a:t>sa</a:t>
            </a:r>
            <a:r>
              <a:rPr lang="en-US" dirty="0"/>
              <a:t> </a:t>
            </a:r>
            <a:r>
              <a:rPr lang="en-US" dirty="0" err="1"/>
              <a:t>upravom</a:t>
            </a:r>
            <a:endParaRPr lang="sr-Latn-RS" dirty="0"/>
          </a:p>
          <a:p>
            <a:r>
              <a:rPr lang="en-US" dirty="0" err="1"/>
              <a:t>Osnovna</a:t>
            </a:r>
            <a:r>
              <a:rPr lang="en-US" dirty="0"/>
              <a:t> </a:t>
            </a:r>
            <a:r>
              <a:rPr lang="en-US" dirty="0" err="1"/>
              <a:t>razlika</a:t>
            </a:r>
            <a:r>
              <a:rPr lang="en-US" dirty="0"/>
              <a:t> </a:t>
            </a:r>
            <a:r>
              <a:rPr lang="en-US" dirty="0" err="1"/>
              <a:t>između</a:t>
            </a:r>
            <a:r>
              <a:rPr lang="en-US" dirty="0"/>
              <a:t> </a:t>
            </a:r>
            <a:r>
              <a:rPr lang="en-US" dirty="0" err="1"/>
              <a:t>extraneta</a:t>
            </a:r>
            <a:r>
              <a:rPr lang="en-US" dirty="0"/>
              <a:t> </a:t>
            </a:r>
            <a:r>
              <a:rPr lang="en-US" dirty="0" err="1"/>
              <a:t>i</a:t>
            </a:r>
            <a:r>
              <a:rPr lang="en-US" dirty="0"/>
              <a:t> </a:t>
            </a:r>
            <a:r>
              <a:rPr lang="en-US" dirty="0" err="1"/>
              <a:t>interneta</a:t>
            </a:r>
            <a:r>
              <a:rPr lang="en-US" dirty="0"/>
              <a:t> je da </a:t>
            </a:r>
            <a:r>
              <a:rPr lang="en-US" dirty="0" err="1"/>
              <a:t>provajder</a:t>
            </a:r>
            <a:r>
              <a:rPr lang="en-US" dirty="0"/>
              <a:t> mora </a:t>
            </a:r>
            <a:r>
              <a:rPr lang="en-US" dirty="0" err="1"/>
              <a:t>eksplicitno</a:t>
            </a:r>
            <a:r>
              <a:rPr lang="en-US" dirty="0"/>
              <a:t> da</a:t>
            </a:r>
            <a:r>
              <a:rPr lang="sr-Latn-RS" dirty="0"/>
              <a:t> </a:t>
            </a:r>
            <a:r>
              <a:rPr lang="en-US" dirty="0"/>
              <a:t> </a:t>
            </a:r>
            <a:r>
              <a:rPr lang="sr-Latn-RS" dirty="0"/>
              <a:t> </a:t>
            </a:r>
            <a:r>
              <a:rPr lang="en-US" dirty="0" err="1"/>
              <a:t>konfiguriše</a:t>
            </a:r>
            <a:r>
              <a:rPr lang="en-US" dirty="0"/>
              <a:t> </a:t>
            </a:r>
            <a:r>
              <a:rPr lang="en-US" dirty="0" err="1"/>
              <a:t>dostupnost</a:t>
            </a:r>
            <a:r>
              <a:rPr lang="en-US" dirty="0"/>
              <a:t> </a:t>
            </a:r>
            <a:r>
              <a:rPr lang="en-US" dirty="0" err="1"/>
              <a:t>između</a:t>
            </a:r>
            <a:r>
              <a:rPr lang="en-US" dirty="0"/>
              <a:t> VPN </a:t>
            </a:r>
            <a:r>
              <a:rPr lang="en-US" dirty="0" err="1"/>
              <a:t>i</a:t>
            </a:r>
            <a:r>
              <a:rPr lang="en-US" dirty="0"/>
              <a:t> da </a:t>
            </a:r>
            <a:r>
              <a:rPr lang="en-US" dirty="0" err="1"/>
              <a:t>obezbedi</a:t>
            </a:r>
            <a:r>
              <a:rPr lang="en-US" dirty="0"/>
              <a:t> </a:t>
            </a:r>
            <a:r>
              <a:rPr lang="en-US" dirty="0" err="1"/>
              <a:t>postojanje</a:t>
            </a:r>
            <a:r>
              <a:rPr lang="en-US" dirty="0"/>
              <a:t> </a:t>
            </a:r>
            <a:r>
              <a:rPr lang="en-US" dirty="0" err="1"/>
              <a:t>neke</a:t>
            </a:r>
            <a:r>
              <a:rPr lang="en-US" dirty="0"/>
              <a:t> </a:t>
            </a:r>
            <a:r>
              <a:rPr lang="en-US" dirty="0" err="1"/>
              <a:t>vrste</a:t>
            </a:r>
            <a:r>
              <a:rPr lang="en-US" dirty="0"/>
              <a:t> </a:t>
            </a:r>
            <a:r>
              <a:rPr lang="en-US" dirty="0" err="1"/>
              <a:t>kontrolnog</a:t>
            </a:r>
            <a:r>
              <a:rPr lang="sr-Latn-RS" dirty="0"/>
              <a:t> </a:t>
            </a:r>
            <a:r>
              <a:rPr lang="en-US" dirty="0"/>
              <a:t> </a:t>
            </a:r>
            <a:r>
              <a:rPr lang="en-US" dirty="0" err="1"/>
              <a:t>pristupnog</a:t>
            </a:r>
            <a:r>
              <a:rPr lang="en-US" dirty="0"/>
              <a:t> </a:t>
            </a:r>
            <a:r>
              <a:rPr lang="en-US" dirty="0" err="1"/>
              <a:t>mehanizma</a:t>
            </a:r>
            <a:r>
              <a:rPr lang="en-US" dirty="0"/>
              <a:t> </a:t>
            </a:r>
            <a:r>
              <a:rPr lang="en-US" dirty="0" err="1"/>
              <a:t>pri</a:t>
            </a:r>
            <a:r>
              <a:rPr lang="en-US" dirty="0"/>
              <a:t> </a:t>
            </a:r>
            <a:r>
              <a:rPr lang="en-US" dirty="0" err="1"/>
              <a:t>povezivanju</a:t>
            </a:r>
            <a:r>
              <a:rPr lang="en-US" dirty="0"/>
              <a:t> </a:t>
            </a:r>
            <a:r>
              <a:rPr lang="en-US" dirty="0" err="1"/>
              <a:t>različitih</a:t>
            </a:r>
            <a:r>
              <a:rPr lang="en-US" dirty="0"/>
              <a:t> </a:t>
            </a:r>
            <a:r>
              <a:rPr lang="en-US" dirty="0" err="1"/>
              <a:t>organizacija</a:t>
            </a:r>
            <a:r>
              <a:rPr lang="en-US" dirty="0"/>
              <a:t>. Ta </a:t>
            </a:r>
            <a:r>
              <a:rPr lang="en-US" dirty="0" err="1"/>
              <a:t>kontrola</a:t>
            </a:r>
            <a:r>
              <a:rPr lang="en-US" dirty="0"/>
              <a:t> </a:t>
            </a:r>
            <a:r>
              <a:rPr lang="en-US" dirty="0" err="1"/>
              <a:t>pristupa</a:t>
            </a:r>
            <a:r>
              <a:rPr lang="en-US" dirty="0"/>
              <a:t> </a:t>
            </a:r>
            <a:r>
              <a:rPr lang="en-US" dirty="0" err="1"/>
              <a:t>može</a:t>
            </a:r>
            <a:r>
              <a:rPr lang="en-US" dirty="0"/>
              <a:t> </a:t>
            </a:r>
            <a:r>
              <a:rPr lang="en-US" dirty="0" err="1"/>
              <a:t>biti</a:t>
            </a:r>
            <a:r>
              <a:rPr lang="sr-Latn-RS" dirty="0"/>
              <a:t> </a:t>
            </a:r>
            <a:r>
              <a:rPr lang="en-US" dirty="0"/>
              <a:t> </a:t>
            </a:r>
            <a:r>
              <a:rPr lang="en-US" dirty="0" err="1"/>
              <a:t>ostvarena</a:t>
            </a:r>
            <a:r>
              <a:rPr lang="en-US" dirty="0"/>
              <a:t> firewall-om, </a:t>
            </a:r>
            <a:r>
              <a:rPr lang="en-US" dirty="0" err="1"/>
              <a:t>listom</a:t>
            </a:r>
            <a:r>
              <a:rPr lang="en-US" dirty="0"/>
              <a:t> </a:t>
            </a:r>
            <a:r>
              <a:rPr lang="en-US" dirty="0" err="1"/>
              <a:t>pristupa</a:t>
            </a:r>
            <a:r>
              <a:rPr lang="en-US" dirty="0"/>
              <a:t> </a:t>
            </a:r>
            <a:r>
              <a:rPr lang="en-US" dirty="0" err="1"/>
              <a:t>na</a:t>
            </a:r>
            <a:r>
              <a:rPr lang="en-US" dirty="0"/>
              <a:t> </a:t>
            </a:r>
            <a:r>
              <a:rPr lang="en-US" dirty="0" err="1"/>
              <a:t>ruterima</a:t>
            </a:r>
            <a:r>
              <a:rPr lang="en-US" dirty="0"/>
              <a:t> </a:t>
            </a:r>
            <a:r>
              <a:rPr lang="en-US" dirty="0" err="1"/>
              <a:t>ili</a:t>
            </a:r>
            <a:r>
              <a:rPr lang="en-US" dirty="0"/>
              <a:t> </a:t>
            </a:r>
            <a:r>
              <a:rPr lang="en-US" dirty="0" err="1"/>
              <a:t>slicnim</a:t>
            </a:r>
            <a:r>
              <a:rPr lang="en-US" dirty="0"/>
              <a:t> </a:t>
            </a:r>
            <a:r>
              <a:rPr lang="en-US" dirty="0" err="1"/>
              <a:t>mehanizmima</a:t>
            </a:r>
            <a:r>
              <a:rPr lang="en-US" dirty="0"/>
              <a:t> </a:t>
            </a:r>
            <a:r>
              <a:rPr lang="en-US" dirty="0" err="1"/>
              <a:t>koji</a:t>
            </a:r>
            <a:r>
              <a:rPr lang="en-US" dirty="0"/>
              <a:t> </a:t>
            </a:r>
            <a:r>
              <a:rPr lang="en-US" dirty="0" err="1"/>
              <a:t>će</a:t>
            </a:r>
            <a:r>
              <a:rPr lang="en-US" dirty="0"/>
              <a:t> </a:t>
            </a:r>
            <a:r>
              <a:rPr lang="en-US" dirty="0" err="1"/>
              <a:t>omogućiti</a:t>
            </a:r>
            <a:r>
              <a:rPr lang="sr-Latn-RS" dirty="0"/>
              <a:t> </a:t>
            </a:r>
            <a:r>
              <a:rPr lang="en-US" dirty="0"/>
              <a:t> </a:t>
            </a:r>
            <a:r>
              <a:rPr lang="sr-Latn-RS" dirty="0"/>
              <a:t> </a:t>
            </a:r>
            <a:r>
              <a:rPr lang="en-US" dirty="0" err="1"/>
              <a:t>primenu</a:t>
            </a:r>
            <a:r>
              <a:rPr lang="en-US" dirty="0"/>
              <a:t> </a:t>
            </a:r>
            <a:r>
              <a:rPr lang="en-US" dirty="0" err="1"/>
              <a:t>kontrole</a:t>
            </a:r>
            <a:r>
              <a:rPr lang="en-US" dirty="0"/>
              <a:t> </a:t>
            </a:r>
            <a:r>
              <a:rPr lang="en-US" dirty="0" err="1"/>
              <a:t>pristupa</a:t>
            </a:r>
            <a:r>
              <a:rPr lang="en-US" dirty="0"/>
              <a:t> </a:t>
            </a:r>
            <a:r>
              <a:rPr lang="en-US" dirty="0" err="1"/>
              <a:t>zasnovanu</a:t>
            </a:r>
            <a:r>
              <a:rPr lang="en-US" dirty="0"/>
              <a:t> </a:t>
            </a:r>
            <a:r>
              <a:rPr lang="en-US" dirty="0" err="1"/>
              <a:t>na</a:t>
            </a:r>
            <a:r>
              <a:rPr lang="en-US" dirty="0"/>
              <a:t> </a:t>
            </a:r>
            <a:r>
              <a:rPr lang="en-US" dirty="0" err="1"/>
              <a:t>postojanju</a:t>
            </a:r>
            <a:r>
              <a:rPr lang="en-US" dirty="0"/>
              <a:t> </a:t>
            </a:r>
            <a:r>
              <a:rPr lang="en-US" dirty="0" err="1"/>
              <a:t>polisa</a:t>
            </a:r>
            <a:r>
              <a:rPr lang="en-US" dirty="0"/>
              <a:t> </a:t>
            </a:r>
            <a:r>
              <a:rPr lang="en-US" dirty="0" err="1"/>
              <a:t>tranzitnom</a:t>
            </a:r>
            <a:r>
              <a:rPr lang="en-US" dirty="0"/>
              <a:t> </a:t>
            </a:r>
            <a:r>
              <a:rPr lang="en-US" dirty="0" err="1"/>
              <a:t>saobraćaju</a:t>
            </a:r>
            <a:r>
              <a:rPr lang="en-US" dirty="0"/>
              <a:t>.</a:t>
            </a:r>
            <a:endParaRPr lang="sr-Latn-RS" dirty="0"/>
          </a:p>
        </p:txBody>
      </p:sp>
    </p:spTree>
    <p:extLst>
      <p:ext uri="{BB962C8B-B14F-4D97-AF65-F5344CB8AC3E}">
        <p14:creationId xmlns:p14="http://schemas.microsoft.com/office/powerpoint/2010/main" val="14958715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9EFEB-B96B-4116-BAB1-4E2F331734A8}"/>
              </a:ext>
            </a:extLst>
          </p:cNvPr>
          <p:cNvSpPr>
            <a:spLocks noGrp="1"/>
          </p:cNvSpPr>
          <p:nvPr>
            <p:ph type="title"/>
          </p:nvPr>
        </p:nvSpPr>
        <p:spPr>
          <a:xfrm>
            <a:off x="0" y="764703"/>
            <a:ext cx="9540552" cy="1407303"/>
          </a:xfrm>
        </p:spPr>
        <p:txBody>
          <a:bodyPr>
            <a:normAutofit/>
          </a:bodyPr>
          <a:lstStyle/>
          <a:p>
            <a:r>
              <a:rPr lang="en-US" sz="3600" b="1" dirty="0" err="1"/>
              <a:t>Istovremeni</a:t>
            </a:r>
            <a:r>
              <a:rPr lang="en-US" sz="3600" b="1" dirty="0"/>
              <a:t> VPN </a:t>
            </a:r>
            <a:r>
              <a:rPr lang="en-US" sz="3600" b="1" dirty="0" err="1"/>
              <a:t>i</a:t>
            </a:r>
            <a:r>
              <a:rPr lang="en-US" sz="3600" b="1" dirty="0"/>
              <a:t> Internet </a:t>
            </a:r>
            <a:r>
              <a:rPr lang="en-US" sz="3600" b="1" dirty="0" err="1"/>
              <a:t>pristup</a:t>
            </a:r>
            <a:br>
              <a:rPr lang="sr-Latn-RS" dirty="0"/>
            </a:br>
            <a:endParaRPr lang="sr-Latn-RS" dirty="0"/>
          </a:p>
        </p:txBody>
      </p:sp>
      <p:sp>
        <p:nvSpPr>
          <p:cNvPr id="3" name="Content Placeholder 2">
            <a:extLst>
              <a:ext uri="{FF2B5EF4-FFF2-40B4-BE49-F238E27FC236}">
                <a16:creationId xmlns:a16="http://schemas.microsoft.com/office/drawing/2014/main" id="{A3C6F923-00D9-4D08-A788-AB02CEF9E72A}"/>
              </a:ext>
            </a:extLst>
          </p:cNvPr>
          <p:cNvSpPr>
            <a:spLocks noGrp="1"/>
          </p:cNvSpPr>
          <p:nvPr>
            <p:ph idx="1"/>
          </p:nvPr>
        </p:nvSpPr>
        <p:spPr/>
        <p:txBody>
          <a:bodyPr/>
          <a:lstStyle/>
          <a:p>
            <a:r>
              <a:rPr lang="en-US" dirty="0" err="1"/>
              <a:t>Mnogim</a:t>
            </a:r>
            <a:r>
              <a:rPr lang="en-US" dirty="0"/>
              <a:t> </a:t>
            </a:r>
            <a:r>
              <a:rPr lang="en-US" dirty="0" err="1"/>
              <a:t>hostovima</a:t>
            </a:r>
            <a:r>
              <a:rPr lang="en-US" dirty="0"/>
              <a:t> </a:t>
            </a:r>
            <a:r>
              <a:rPr lang="en-US" dirty="0" err="1"/>
              <a:t>na</a:t>
            </a:r>
            <a:r>
              <a:rPr lang="en-US" dirty="0"/>
              <a:t> </a:t>
            </a:r>
            <a:r>
              <a:rPr lang="en-US" dirty="0" err="1"/>
              <a:t>Internetu</a:t>
            </a:r>
            <a:r>
              <a:rPr lang="en-US" dirty="0"/>
              <a:t> </a:t>
            </a:r>
            <a:r>
              <a:rPr lang="en-US" dirty="0" err="1"/>
              <a:t>treba</a:t>
            </a:r>
            <a:r>
              <a:rPr lang="en-US" dirty="0"/>
              <a:t> </a:t>
            </a:r>
            <a:r>
              <a:rPr lang="en-US" dirty="0" err="1"/>
              <a:t>istovremeno</a:t>
            </a:r>
            <a:r>
              <a:rPr lang="en-US" dirty="0"/>
              <a:t> </a:t>
            </a:r>
            <a:r>
              <a:rPr lang="en-US" dirty="0" err="1"/>
              <a:t>omogućiti</a:t>
            </a:r>
            <a:r>
              <a:rPr lang="en-US" dirty="0"/>
              <a:t> </a:t>
            </a:r>
            <a:r>
              <a:rPr lang="en-US" dirty="0" err="1"/>
              <a:t>i</a:t>
            </a:r>
            <a:r>
              <a:rPr lang="en-US" dirty="0"/>
              <a:t> </a:t>
            </a:r>
            <a:r>
              <a:rPr lang="en-US" dirty="0" err="1"/>
              <a:t>pristup</a:t>
            </a:r>
            <a:r>
              <a:rPr lang="en-US" dirty="0"/>
              <a:t> </a:t>
            </a:r>
            <a:r>
              <a:rPr lang="en-US" dirty="0" err="1"/>
              <a:t>Internetu</a:t>
            </a:r>
            <a:r>
              <a:rPr lang="en-US" dirty="0"/>
              <a:t>, </a:t>
            </a:r>
            <a:r>
              <a:rPr lang="en-US" dirty="0" err="1"/>
              <a:t>kao</a:t>
            </a:r>
            <a:r>
              <a:rPr lang="en-US" dirty="0"/>
              <a:t> </a:t>
            </a:r>
            <a:r>
              <a:rPr lang="en-US" dirty="0" err="1"/>
              <a:t>i</a:t>
            </a:r>
            <a:r>
              <a:rPr lang="sr-Latn-RS" dirty="0"/>
              <a:t> </a:t>
            </a:r>
            <a:r>
              <a:rPr lang="en-US" dirty="0" err="1"/>
              <a:t>drugim</a:t>
            </a:r>
            <a:r>
              <a:rPr lang="en-US" dirty="0"/>
              <a:t> VPN </a:t>
            </a:r>
            <a:r>
              <a:rPr lang="en-US" dirty="0" err="1"/>
              <a:t>sajtovima</a:t>
            </a:r>
            <a:r>
              <a:rPr lang="en-US" dirty="0"/>
              <a:t>. Tu je </a:t>
            </a:r>
            <a:r>
              <a:rPr lang="en-US" dirty="0" err="1"/>
              <a:t>mogao</a:t>
            </a:r>
            <a:r>
              <a:rPr lang="en-US" dirty="0"/>
              <a:t> da </a:t>
            </a:r>
            <a:r>
              <a:rPr lang="en-US" dirty="0" err="1"/>
              <a:t>nastane</a:t>
            </a:r>
            <a:r>
              <a:rPr lang="en-US" dirty="0"/>
              <a:t> problem </a:t>
            </a:r>
            <a:r>
              <a:rPr lang="en-US" dirty="0" err="1"/>
              <a:t>jer</a:t>
            </a:r>
            <a:r>
              <a:rPr lang="en-US" dirty="0"/>
              <a:t> </a:t>
            </a:r>
            <a:r>
              <a:rPr lang="en-US" dirty="0" err="1"/>
              <a:t>mnoga</a:t>
            </a:r>
            <a:r>
              <a:rPr lang="en-US" dirty="0"/>
              <a:t> </a:t>
            </a:r>
            <a:r>
              <a:rPr lang="en-US" dirty="0" err="1"/>
              <a:t>preduzeća</a:t>
            </a:r>
            <a:r>
              <a:rPr lang="en-US" dirty="0"/>
              <a:t> </a:t>
            </a:r>
            <a:r>
              <a:rPr lang="en-US" dirty="0" err="1"/>
              <a:t>koriste</a:t>
            </a:r>
            <a:r>
              <a:rPr lang="sr-Latn-RS" dirty="0"/>
              <a:t> </a:t>
            </a:r>
            <a:r>
              <a:rPr lang="en-US" dirty="0" err="1"/>
              <a:t>sopstveni</a:t>
            </a:r>
            <a:r>
              <a:rPr lang="en-US" dirty="0"/>
              <a:t> </a:t>
            </a:r>
            <a:r>
              <a:rPr lang="en-US" dirty="0" err="1"/>
              <a:t>privatni</a:t>
            </a:r>
            <a:r>
              <a:rPr lang="en-US" dirty="0"/>
              <a:t> </a:t>
            </a:r>
            <a:r>
              <a:rPr lang="en-US" dirty="0" err="1"/>
              <a:t>adresni</a:t>
            </a:r>
            <a:r>
              <a:rPr lang="en-US" dirty="0"/>
              <a:t> </a:t>
            </a:r>
            <a:r>
              <a:rPr lang="en-US" dirty="0" err="1"/>
              <a:t>prostor</a:t>
            </a:r>
            <a:r>
              <a:rPr lang="en-US" dirty="0"/>
              <a:t>. </a:t>
            </a:r>
            <a:r>
              <a:rPr lang="en-US" dirty="0" err="1"/>
              <a:t>Generalno</a:t>
            </a:r>
            <a:r>
              <a:rPr lang="en-US" dirty="0"/>
              <a:t> </a:t>
            </a:r>
            <a:r>
              <a:rPr lang="en-US" dirty="0" err="1"/>
              <a:t>postoje</a:t>
            </a:r>
            <a:r>
              <a:rPr lang="en-US" dirty="0"/>
              <a:t> tri </a:t>
            </a:r>
            <a:r>
              <a:rPr lang="en-US" dirty="0" err="1"/>
              <a:t>načina</a:t>
            </a:r>
            <a:r>
              <a:rPr lang="en-US" dirty="0"/>
              <a:t> </a:t>
            </a:r>
            <a:r>
              <a:rPr lang="en-US" dirty="0" err="1"/>
              <a:t>kako</a:t>
            </a:r>
            <a:r>
              <a:rPr lang="en-US" dirty="0"/>
              <a:t> VPN </a:t>
            </a:r>
            <a:r>
              <a:rPr lang="en-US" dirty="0" err="1"/>
              <a:t>mogu</a:t>
            </a:r>
            <a:r>
              <a:rPr lang="en-US" dirty="0"/>
              <a:t> da </a:t>
            </a:r>
            <a:r>
              <a:rPr lang="en-US" dirty="0" err="1"/>
              <a:t>koriste</a:t>
            </a:r>
            <a:r>
              <a:rPr lang="sr-Latn-RS" dirty="0"/>
              <a:t> </a:t>
            </a:r>
            <a:r>
              <a:rPr lang="en-US" dirty="0" err="1"/>
              <a:t>globalno</a:t>
            </a:r>
            <a:r>
              <a:rPr lang="en-US" dirty="0"/>
              <a:t> </a:t>
            </a:r>
            <a:r>
              <a:rPr lang="en-US" dirty="0" err="1"/>
              <a:t>jedinstvene</a:t>
            </a:r>
            <a:r>
              <a:rPr lang="en-US" dirty="0"/>
              <a:t> </a:t>
            </a:r>
            <a:r>
              <a:rPr lang="en-US" dirty="0" err="1"/>
              <a:t>adrese</a:t>
            </a:r>
            <a:r>
              <a:rPr lang="en-US" dirty="0"/>
              <a:t> za </a:t>
            </a:r>
            <a:r>
              <a:rPr lang="en-US" dirty="0" err="1"/>
              <a:t>komunikaciju</a:t>
            </a:r>
            <a:r>
              <a:rPr lang="en-US" dirty="0"/>
              <a:t> </a:t>
            </a:r>
            <a:r>
              <a:rPr lang="en-US" dirty="0" err="1"/>
              <a:t>sa</a:t>
            </a:r>
            <a:r>
              <a:rPr lang="en-US" dirty="0"/>
              <a:t> </a:t>
            </a:r>
            <a:r>
              <a:rPr lang="en-US" dirty="0" err="1"/>
              <a:t>drugim</a:t>
            </a:r>
            <a:r>
              <a:rPr lang="en-US" dirty="0"/>
              <a:t> </a:t>
            </a:r>
            <a:r>
              <a:rPr lang="en-US" dirty="0" err="1"/>
              <a:t>hostovima</a:t>
            </a:r>
            <a:r>
              <a:rPr lang="en-US" dirty="0"/>
              <a:t>.</a:t>
            </a:r>
            <a:endParaRPr lang="sr-Latn-RS" dirty="0"/>
          </a:p>
          <a:p>
            <a:pPr>
              <a:buFont typeface="Wingdings" panose="05000000000000000000" pitchFamily="2" charset="2"/>
              <a:buChar char="Ø"/>
            </a:pPr>
            <a:r>
              <a:rPr lang="en-US" dirty="0"/>
              <a:t>da </a:t>
            </a:r>
            <a:r>
              <a:rPr lang="en-US" dirty="0" err="1"/>
              <a:t>svi</a:t>
            </a:r>
            <a:r>
              <a:rPr lang="en-US" dirty="0"/>
              <a:t> </a:t>
            </a:r>
            <a:r>
              <a:rPr lang="en-US" dirty="0" err="1"/>
              <a:t>sistemi</a:t>
            </a:r>
            <a:r>
              <a:rPr lang="en-US" dirty="0"/>
              <a:t> </a:t>
            </a:r>
            <a:r>
              <a:rPr lang="en-US" dirty="0" err="1"/>
              <a:t>na</a:t>
            </a:r>
            <a:r>
              <a:rPr lang="en-US" dirty="0"/>
              <a:t> </a:t>
            </a:r>
            <a:r>
              <a:rPr lang="en-US" dirty="0" err="1"/>
              <a:t>privatnoj</a:t>
            </a:r>
            <a:r>
              <a:rPr lang="en-US" dirty="0"/>
              <a:t> </a:t>
            </a:r>
            <a:r>
              <a:rPr lang="en-US" dirty="0" err="1"/>
              <a:t>mreži</a:t>
            </a:r>
            <a:r>
              <a:rPr lang="en-US" dirty="0"/>
              <a:t> </a:t>
            </a:r>
            <a:r>
              <a:rPr lang="en-US" dirty="0" err="1"/>
              <a:t>koriste</a:t>
            </a:r>
            <a:r>
              <a:rPr lang="en-US" dirty="0"/>
              <a:t> </a:t>
            </a:r>
            <a:r>
              <a:rPr lang="en-US" dirty="0" err="1"/>
              <a:t>globalno</a:t>
            </a:r>
            <a:r>
              <a:rPr lang="en-US" dirty="0"/>
              <a:t> </a:t>
            </a:r>
            <a:r>
              <a:rPr lang="en-US" dirty="0" err="1"/>
              <a:t>jedinstvene</a:t>
            </a:r>
            <a:r>
              <a:rPr lang="en-US" dirty="0"/>
              <a:t> IP </a:t>
            </a:r>
            <a:r>
              <a:rPr lang="en-US" dirty="0" err="1"/>
              <a:t>adrese</a:t>
            </a:r>
            <a:r>
              <a:rPr lang="en-US" dirty="0"/>
              <a:t>,</a:t>
            </a:r>
            <a:endParaRPr lang="sr-Latn-RS" dirty="0"/>
          </a:p>
          <a:p>
            <a:pPr>
              <a:buFont typeface="Wingdings" panose="05000000000000000000" pitchFamily="2" charset="2"/>
              <a:buChar char="Ø"/>
            </a:pPr>
            <a:r>
              <a:rPr lang="en-US" dirty="0" err="1"/>
              <a:t>ako</a:t>
            </a:r>
            <a:r>
              <a:rPr lang="en-US" dirty="0"/>
              <a:t> </a:t>
            </a:r>
            <a:r>
              <a:rPr lang="en-US" dirty="0" err="1"/>
              <a:t>samo</a:t>
            </a:r>
            <a:r>
              <a:rPr lang="en-US" dirty="0"/>
              <a:t> </a:t>
            </a:r>
            <a:r>
              <a:rPr lang="en-US" dirty="0" err="1"/>
              <a:t>mali</a:t>
            </a:r>
            <a:r>
              <a:rPr lang="en-US" dirty="0"/>
              <a:t> </a:t>
            </a:r>
            <a:r>
              <a:rPr lang="en-US" dirty="0" err="1"/>
              <a:t>broj</a:t>
            </a:r>
            <a:r>
              <a:rPr lang="en-US" dirty="0"/>
              <a:t> </a:t>
            </a:r>
            <a:r>
              <a:rPr lang="en-US" dirty="0" err="1"/>
              <a:t>korisnika</a:t>
            </a:r>
            <a:r>
              <a:rPr lang="en-US" dirty="0"/>
              <a:t> </a:t>
            </a:r>
            <a:r>
              <a:rPr lang="en-US" dirty="0" err="1"/>
              <a:t>treba</a:t>
            </a:r>
            <a:r>
              <a:rPr lang="en-US" dirty="0"/>
              <a:t> da </a:t>
            </a:r>
            <a:r>
              <a:rPr lang="en-US" dirty="0" err="1"/>
              <a:t>ima</a:t>
            </a:r>
            <a:r>
              <a:rPr lang="en-US" dirty="0"/>
              <a:t> </a:t>
            </a:r>
            <a:r>
              <a:rPr lang="en-US" dirty="0" err="1"/>
              <a:t>mogućnost</a:t>
            </a:r>
            <a:r>
              <a:rPr lang="en-US" dirty="0"/>
              <a:t> </a:t>
            </a:r>
            <a:r>
              <a:rPr lang="en-US" dirty="0" err="1"/>
              <a:t>pristupa</a:t>
            </a:r>
            <a:r>
              <a:rPr lang="en-US" dirty="0"/>
              <a:t> </a:t>
            </a:r>
            <a:r>
              <a:rPr lang="en-US" dirty="0" err="1"/>
              <a:t>Internetu</a:t>
            </a:r>
            <a:r>
              <a:rPr lang="en-US" dirty="0"/>
              <a:t> </a:t>
            </a:r>
            <a:r>
              <a:rPr lang="en-US" dirty="0" err="1"/>
              <a:t>onda</a:t>
            </a:r>
            <a:r>
              <a:rPr lang="en-US" dirty="0"/>
              <a:t> </a:t>
            </a:r>
            <a:r>
              <a:rPr lang="en-US" dirty="0" err="1"/>
              <a:t>samo</a:t>
            </a:r>
            <a:r>
              <a:rPr lang="sr-Latn-RS" dirty="0"/>
              <a:t> </a:t>
            </a:r>
            <a:r>
              <a:rPr lang="en-US" dirty="0"/>
              <a:t> </a:t>
            </a:r>
            <a:r>
              <a:rPr lang="en-US" dirty="0" err="1"/>
              <a:t>njima</a:t>
            </a:r>
            <a:r>
              <a:rPr lang="en-US" dirty="0"/>
              <a:t> </a:t>
            </a:r>
            <a:r>
              <a:rPr lang="en-US" dirty="0" err="1"/>
              <a:t>dodeliti</a:t>
            </a:r>
            <a:r>
              <a:rPr lang="en-US" dirty="0"/>
              <a:t> </a:t>
            </a:r>
            <a:r>
              <a:rPr lang="en-US" dirty="0" err="1"/>
              <a:t>javne</a:t>
            </a:r>
            <a:r>
              <a:rPr lang="en-US" dirty="0"/>
              <a:t> IP </a:t>
            </a:r>
            <a:r>
              <a:rPr lang="en-US" dirty="0" err="1"/>
              <a:t>adrese</a:t>
            </a:r>
            <a:endParaRPr lang="sr-Latn-RS" dirty="0"/>
          </a:p>
          <a:p>
            <a:pPr>
              <a:buFont typeface="Wingdings" panose="05000000000000000000" pitchFamily="2" charset="2"/>
              <a:buChar char="Ø"/>
            </a:pPr>
            <a:r>
              <a:rPr lang="en-US" dirty="0" err="1"/>
              <a:t>korišćenje</a:t>
            </a:r>
            <a:r>
              <a:rPr lang="en-US" dirty="0"/>
              <a:t> Network Address Translator (NAT) </a:t>
            </a:r>
            <a:r>
              <a:rPr lang="en-US" dirty="0" err="1"/>
              <a:t>servera</a:t>
            </a:r>
            <a:endParaRPr lang="sr-Latn-RS" dirty="0"/>
          </a:p>
        </p:txBody>
      </p:sp>
    </p:spTree>
    <p:extLst>
      <p:ext uri="{BB962C8B-B14F-4D97-AF65-F5344CB8AC3E}">
        <p14:creationId xmlns:p14="http://schemas.microsoft.com/office/powerpoint/2010/main" val="1043160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CF131-EE54-4A4B-8816-4124421D441D}"/>
              </a:ext>
            </a:extLst>
          </p:cNvPr>
          <p:cNvSpPr>
            <a:spLocks noGrp="1"/>
          </p:cNvSpPr>
          <p:nvPr>
            <p:ph type="title"/>
          </p:nvPr>
        </p:nvSpPr>
        <p:spPr>
          <a:xfrm>
            <a:off x="685019" y="284176"/>
            <a:ext cx="7772400" cy="1416632"/>
          </a:xfrm>
        </p:spPr>
        <p:txBody>
          <a:bodyPr/>
          <a:lstStyle/>
          <a:p>
            <a:r>
              <a:rPr lang="sr-Latn-RS" dirty="0"/>
              <a:t>VPN -</a:t>
            </a:r>
            <a:r>
              <a:rPr lang="sr-Latn-RS" i="1" dirty="0"/>
              <a:t> Virtual Private Network</a:t>
            </a:r>
            <a:endParaRPr lang="sr-Latn-RS" dirty="0"/>
          </a:p>
        </p:txBody>
      </p:sp>
      <p:sp>
        <p:nvSpPr>
          <p:cNvPr id="3" name="Content Placeholder 2">
            <a:extLst>
              <a:ext uri="{FF2B5EF4-FFF2-40B4-BE49-F238E27FC236}">
                <a16:creationId xmlns:a16="http://schemas.microsoft.com/office/drawing/2014/main" id="{20CF1145-CF71-4B86-B43E-0E666E7D77A8}"/>
              </a:ext>
            </a:extLst>
          </p:cNvPr>
          <p:cNvSpPr>
            <a:spLocks noGrp="1"/>
          </p:cNvSpPr>
          <p:nvPr>
            <p:ph idx="1"/>
          </p:nvPr>
        </p:nvSpPr>
        <p:spPr>
          <a:xfrm>
            <a:off x="323528" y="2193500"/>
            <a:ext cx="8424936" cy="4349136"/>
          </a:xfrm>
        </p:spPr>
        <p:txBody>
          <a:bodyPr>
            <a:normAutofit/>
          </a:bodyPr>
          <a:lstStyle/>
          <a:p>
            <a:r>
              <a:rPr lang="sr-Latn-RS" sz="2800" dirty="0"/>
              <a:t>VPN mrežu možemo posmatrati kao jednu vrstu tunela koja se kreira u već postojećoj mreži, tj. virtuelno se kreira prostor koji je obložen kriptovanim zidovima. </a:t>
            </a:r>
          </a:p>
          <a:p>
            <a:r>
              <a:rPr lang="sr-Latn-RS" sz="2800" dirty="0"/>
              <a:t>Unutar tog tunela odvija se mrežni saobraćaj dok je pristup tom tunelu dozvoljen samo određenim osobama.</a:t>
            </a:r>
          </a:p>
        </p:txBody>
      </p:sp>
    </p:spTree>
    <p:extLst>
      <p:ext uri="{BB962C8B-B14F-4D97-AF65-F5344CB8AC3E}">
        <p14:creationId xmlns:p14="http://schemas.microsoft.com/office/powerpoint/2010/main" val="39102805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sr-Latn-CS"/>
              <a:t>VPN: Tipovi</a:t>
            </a:r>
            <a:endParaRPr lang="en-US"/>
          </a:p>
        </p:txBody>
      </p:sp>
      <p:sp>
        <p:nvSpPr>
          <p:cNvPr id="35843" name="Rectangle 3"/>
          <p:cNvSpPr>
            <a:spLocks noGrp="1" noChangeArrowheads="1"/>
          </p:cNvSpPr>
          <p:nvPr>
            <p:ph idx="1"/>
          </p:nvPr>
        </p:nvSpPr>
        <p:spPr>
          <a:xfrm>
            <a:off x="-2163" y="1592399"/>
            <a:ext cx="8974837" cy="3673202"/>
          </a:xfrm>
        </p:spPr>
        <p:txBody>
          <a:bodyPr>
            <a:noAutofit/>
          </a:bodyPr>
          <a:lstStyle/>
          <a:p>
            <a:pPr marL="441325" indent="-441325">
              <a:lnSpc>
                <a:spcPct val="100000"/>
              </a:lnSpc>
              <a:spcBef>
                <a:spcPct val="90000"/>
              </a:spcBef>
            </a:pPr>
            <a:r>
              <a:rPr lang="sr-Latn-CS" sz="2800" dirty="0"/>
              <a:t>Poverljive VPN: korisnik iznajmljuje poverljive linije od provajdera i koristi ih za komunikaciju bez prekida</a:t>
            </a:r>
          </a:p>
          <a:p>
            <a:pPr marL="441325" indent="-441325">
              <a:lnSpc>
                <a:spcPct val="100000"/>
              </a:lnSpc>
              <a:spcBef>
                <a:spcPct val="90000"/>
              </a:spcBef>
            </a:pPr>
            <a:r>
              <a:rPr lang="sr-Latn-CS" sz="2800" dirty="0"/>
              <a:t>Sigurna VPN: kriptovanje i dekriptovanje se koristi na obe strane pri prenosu podataka.</a:t>
            </a:r>
            <a:r>
              <a:rPr lang="en-US" sz="2800" dirty="0"/>
              <a:t> </a:t>
            </a:r>
            <a:endParaRPr lang="sr-Latn-CS" sz="2800" dirty="0"/>
          </a:p>
          <a:p>
            <a:pPr marL="441325" indent="-441325">
              <a:lnSpc>
                <a:spcPct val="100000"/>
              </a:lnSpc>
              <a:spcBef>
                <a:spcPct val="90000"/>
              </a:spcBef>
            </a:pPr>
            <a:r>
              <a:rPr lang="sr-Latn-CS" sz="2800" dirty="0"/>
              <a:t>Hibridna VPN: mešavina sigurne i poverljive VPN. </a:t>
            </a:r>
            <a:br>
              <a:rPr lang="en-US" sz="2800" dirty="0"/>
            </a:br>
            <a:r>
              <a:rPr lang="sr-Latn-CS" sz="2800" dirty="0"/>
              <a:t>Korisnik kontroliše sigurnosne puteve VPN-a, </a:t>
            </a:r>
            <a:br>
              <a:rPr lang="en-US" sz="2800" dirty="0"/>
            </a:br>
            <a:r>
              <a:rPr lang="sr-Latn-CS" sz="2800" dirty="0"/>
              <a:t>dok je provajder odgovaran sa aspekta poverljivosti</a:t>
            </a:r>
            <a:r>
              <a:rPr lang="en-US" sz="2800" dirty="0"/>
              <a:t> </a:t>
            </a:r>
            <a:endParaRPr lang="sr-Latn-CS" sz="2800" dirty="0"/>
          </a:p>
          <a:p>
            <a:pPr marL="441325" indent="-441325">
              <a:lnSpc>
                <a:spcPct val="100000"/>
              </a:lnSpc>
              <a:spcBef>
                <a:spcPct val="90000"/>
              </a:spcBef>
            </a:pPr>
            <a:r>
              <a:rPr lang="sr-Latn-CS" sz="2800" dirty="0"/>
              <a:t>Provajderski omogućene VPN: čitava VPN je administrirana od strane provajdera.</a:t>
            </a:r>
            <a:endParaRPr lang="en-US" sz="2800" dirty="0"/>
          </a:p>
        </p:txBody>
      </p:sp>
      <p:sp>
        <p:nvSpPr>
          <p:cNvPr id="4" name="Slide Number Placeholder 3"/>
          <p:cNvSpPr>
            <a:spLocks noGrp="1"/>
          </p:cNvSpPr>
          <p:nvPr>
            <p:ph type="sldNum" sz="quarter" idx="12"/>
          </p:nvPr>
        </p:nvSpPr>
        <p:spPr/>
        <p:txBody>
          <a:bodyPr/>
          <a:lstStyle/>
          <a:p>
            <a:fld id="{01520E17-7B13-479B-BA4D-1DFECC32C530}" type="slidenum">
              <a:rPr lang="en-US"/>
              <a:pPr/>
              <a:t>30</a:t>
            </a:fld>
            <a:r>
              <a:rPr lang="en-US"/>
              <a:t>/91</a:t>
            </a:r>
          </a:p>
        </p:txBody>
      </p:sp>
    </p:spTree>
  </p:cSld>
  <p:clrMapOvr>
    <a:masterClrMapping/>
  </p:clrMapOvr>
  <p:transition spd="slow">
    <p:zoom dir="in"/>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D0445-5275-4520-B8D9-F0161AFB2F60}"/>
              </a:ext>
            </a:extLst>
          </p:cNvPr>
          <p:cNvSpPr>
            <a:spLocks noGrp="1"/>
          </p:cNvSpPr>
          <p:nvPr>
            <p:ph type="title"/>
          </p:nvPr>
        </p:nvSpPr>
        <p:spPr/>
        <p:txBody>
          <a:bodyPr/>
          <a:lstStyle/>
          <a:p>
            <a:r>
              <a:rPr lang="sr-Latn-RS" dirty="0"/>
              <a:t>VPN - Upravljanje</a:t>
            </a:r>
          </a:p>
        </p:txBody>
      </p:sp>
      <p:sp>
        <p:nvSpPr>
          <p:cNvPr id="3" name="Content Placeholder 2">
            <a:extLst>
              <a:ext uri="{FF2B5EF4-FFF2-40B4-BE49-F238E27FC236}">
                <a16:creationId xmlns:a16="http://schemas.microsoft.com/office/drawing/2014/main" id="{7A5050DE-D6F3-4FAD-8672-3C045779712C}"/>
              </a:ext>
            </a:extLst>
          </p:cNvPr>
          <p:cNvSpPr>
            <a:spLocks noGrp="1"/>
          </p:cNvSpPr>
          <p:nvPr>
            <p:ph idx="1"/>
          </p:nvPr>
        </p:nvSpPr>
        <p:spPr/>
        <p:txBody>
          <a:bodyPr/>
          <a:lstStyle/>
          <a:p>
            <a:br>
              <a:rPr lang="sr-Latn-RS" b="1" dirty="0"/>
            </a:br>
            <a:br>
              <a:rPr lang="sr-Latn-RS" b="1" dirty="0"/>
            </a:br>
            <a:r>
              <a:rPr lang="sr-Latn-RS" b="1" dirty="0"/>
              <a:t>Sa stanovišta upravljanja postoje dva pristupa virtuelnim privatnim mrežama. Razlikujemo VPN kojima upravljaju korisnici, i VPN kojima upravljaju provajderi mrežnih usluga (npr. Internet Service Provider - ISP). </a:t>
            </a:r>
          </a:p>
          <a:p>
            <a:r>
              <a:rPr lang="sr-Latn-RS" b="1" dirty="0"/>
              <a:t>Virtuelne privatne mreže kojima upravljaju provajderi mrežnih usluga dele se na osnovu toga gde se nalazi oprema koja implementira VPN:</a:t>
            </a:r>
            <a:br>
              <a:rPr lang="sr-Latn-RS" b="1" dirty="0"/>
            </a:br>
            <a:br>
              <a:rPr lang="sr-Latn-RS" b="1" dirty="0"/>
            </a:br>
            <a:r>
              <a:rPr lang="sr-Latn-RS" b="1" dirty="0"/>
              <a:t>na strani provajdera (PE - provider edge)</a:t>
            </a:r>
            <a:br>
              <a:rPr lang="sr-Latn-RS" b="1" dirty="0"/>
            </a:br>
            <a:r>
              <a:rPr lang="sr-Latn-RS" b="1" dirty="0"/>
              <a:t>na strani korisnika (CE - customer edge)</a:t>
            </a:r>
            <a:endParaRPr lang="sr-Latn-RS" dirty="0"/>
          </a:p>
        </p:txBody>
      </p:sp>
    </p:spTree>
    <p:extLst>
      <p:ext uri="{BB962C8B-B14F-4D97-AF65-F5344CB8AC3E}">
        <p14:creationId xmlns:p14="http://schemas.microsoft.com/office/powerpoint/2010/main" val="15631560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1B7BC-B45C-43FE-A421-0AC15D8179E5}"/>
              </a:ext>
            </a:extLst>
          </p:cNvPr>
          <p:cNvSpPr>
            <a:spLocks noGrp="1"/>
          </p:cNvSpPr>
          <p:nvPr>
            <p:ph type="title"/>
          </p:nvPr>
        </p:nvSpPr>
        <p:spPr/>
        <p:txBody>
          <a:bodyPr/>
          <a:lstStyle/>
          <a:p>
            <a:r>
              <a:rPr lang="sr-Latn-CS" dirty="0"/>
              <a:t>VPN: Tunelovanje</a:t>
            </a:r>
            <a:endParaRPr lang="sr-Latn-RS" dirty="0"/>
          </a:p>
        </p:txBody>
      </p:sp>
      <p:sp>
        <p:nvSpPr>
          <p:cNvPr id="3" name="Content Placeholder 2">
            <a:extLst>
              <a:ext uri="{FF2B5EF4-FFF2-40B4-BE49-F238E27FC236}">
                <a16:creationId xmlns:a16="http://schemas.microsoft.com/office/drawing/2014/main" id="{F54057F7-47C0-4EE2-ACAD-90BA4020481A}"/>
              </a:ext>
            </a:extLst>
          </p:cNvPr>
          <p:cNvSpPr>
            <a:spLocks noGrp="1"/>
          </p:cNvSpPr>
          <p:nvPr>
            <p:ph idx="1"/>
          </p:nvPr>
        </p:nvSpPr>
        <p:spPr>
          <a:xfrm>
            <a:off x="0" y="2011680"/>
            <a:ext cx="8457419" cy="4206240"/>
          </a:xfrm>
        </p:spPr>
        <p:txBody>
          <a:bodyPr>
            <a:noAutofit/>
          </a:bodyPr>
          <a:lstStyle/>
          <a:p>
            <a:pPr algn="just"/>
            <a:r>
              <a:rPr lang="sr-Latn-RS" sz="2800" dirty="0"/>
              <a:t>Tunelovanje je najvažnija komponenta tehnologije virtuelnih privatnih mreža i predstavlja prenos paketa podataka namenjenih privatnoj mreži preko javne mreže.</a:t>
            </a:r>
          </a:p>
          <a:p>
            <a:pPr algn="just"/>
            <a:r>
              <a:rPr lang="sr-Latn-RS" sz="2800" dirty="0"/>
              <a:t>Tunelovanje ili enkapsulacija je metod pri kome se koristi infrastruktura jednog protokola za prenos paketa podataka drugog protokola.</a:t>
            </a:r>
          </a:p>
          <a:p>
            <a:pPr algn="just"/>
            <a:r>
              <a:rPr lang="sr-Latn-RS" sz="2800" dirty="0"/>
              <a:t>Tunel predstavlja logičku putanju paketa kojom se on rutira preko mreže. Enkapsulirani podaci su rutirani transportnom mrežom sa jednog kraja tunela na drugi.</a:t>
            </a:r>
          </a:p>
        </p:txBody>
      </p:sp>
    </p:spTree>
    <p:extLst>
      <p:ext uri="{BB962C8B-B14F-4D97-AF65-F5344CB8AC3E}">
        <p14:creationId xmlns:p14="http://schemas.microsoft.com/office/powerpoint/2010/main" val="11481342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sr-Latn-CS" dirty="0"/>
              <a:t>IP VPN: Tunelovanje</a:t>
            </a:r>
            <a:endParaRPr lang="en-US" dirty="0"/>
          </a:p>
        </p:txBody>
      </p:sp>
      <p:sp>
        <p:nvSpPr>
          <p:cNvPr id="5" name="Slide Number Placeholder 3"/>
          <p:cNvSpPr>
            <a:spLocks noGrp="1"/>
          </p:cNvSpPr>
          <p:nvPr>
            <p:ph type="sldNum" sz="quarter" idx="12"/>
          </p:nvPr>
        </p:nvSpPr>
        <p:spPr/>
        <p:txBody>
          <a:bodyPr/>
          <a:lstStyle/>
          <a:p>
            <a:fld id="{4EA719A3-D55C-4EDF-8E59-B67BCE17269B}" type="slidenum">
              <a:rPr lang="en-US"/>
              <a:pPr/>
              <a:t>33</a:t>
            </a:fld>
            <a:r>
              <a:rPr lang="en-US"/>
              <a:t>/91</a:t>
            </a:r>
          </a:p>
        </p:txBody>
      </p:sp>
      <p:pic>
        <p:nvPicPr>
          <p:cNvPr id="38916" name="Picture 4"/>
          <p:cNvPicPr>
            <a:picLocks noChangeArrowheads="1"/>
          </p:cNvPicPr>
          <p:nvPr/>
        </p:nvPicPr>
        <p:blipFill>
          <a:blip r:embed="rId2">
            <a:lum bright="-6000" contrast="30000"/>
          </a:blip>
          <a:srcRect/>
          <a:stretch>
            <a:fillRect/>
          </a:stretch>
        </p:blipFill>
        <p:spPr bwMode="auto">
          <a:xfrm>
            <a:off x="467544" y="3429000"/>
            <a:ext cx="6696744" cy="3358980"/>
          </a:xfrm>
          <a:prstGeom prst="rect">
            <a:avLst/>
          </a:prstGeom>
          <a:noFill/>
          <a:ln w="9525">
            <a:noFill/>
            <a:miter lim="800000"/>
            <a:headEnd/>
            <a:tailEnd/>
          </a:ln>
          <a:effectLst/>
        </p:spPr>
      </p:pic>
      <p:sp>
        <p:nvSpPr>
          <p:cNvPr id="2" name="Rectangle 1">
            <a:extLst>
              <a:ext uri="{FF2B5EF4-FFF2-40B4-BE49-F238E27FC236}">
                <a16:creationId xmlns:a16="http://schemas.microsoft.com/office/drawing/2014/main" id="{BB062DAB-B3A3-4691-962D-FCFAF43A5E97}"/>
              </a:ext>
            </a:extLst>
          </p:cNvPr>
          <p:cNvSpPr/>
          <p:nvPr/>
        </p:nvSpPr>
        <p:spPr>
          <a:xfrm>
            <a:off x="1" y="1767715"/>
            <a:ext cx="8974836" cy="1569660"/>
          </a:xfrm>
          <a:prstGeom prst="rect">
            <a:avLst/>
          </a:prstGeom>
        </p:spPr>
        <p:txBody>
          <a:bodyPr wrap="square">
            <a:spAutoFit/>
          </a:bodyPr>
          <a:lstStyle/>
          <a:p>
            <a:r>
              <a:rPr lang="sr-Latn-RS" sz="2400" dirty="0"/>
              <a:t>Početak i kraj tunela nalaze se u VPN mrežama. Kada enkapsulirani paket stigne na odredište vrši se deenkapsulacija i prosleđivanje na konačno odredište. Ceo proces enkapsulacije, transporta i deenkapsulacije paketa naziva se tunelovanje. </a:t>
            </a:r>
          </a:p>
        </p:txBody>
      </p:sp>
    </p:spTree>
  </p:cSld>
  <p:clrMapOvr>
    <a:masterClrMapping/>
  </p:clrMapOvr>
  <p:transition spd="slow">
    <p:zoom dir="in"/>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7DFBCC-0C3B-448D-B798-B01F0DBEFFB8}"/>
              </a:ext>
            </a:extLst>
          </p:cNvPr>
          <p:cNvSpPr>
            <a:spLocks noGrp="1"/>
          </p:cNvSpPr>
          <p:nvPr>
            <p:ph idx="1"/>
          </p:nvPr>
        </p:nvSpPr>
        <p:spPr>
          <a:xfrm>
            <a:off x="0" y="2011680"/>
            <a:ext cx="8457419" cy="4206240"/>
          </a:xfrm>
        </p:spPr>
        <p:txBody>
          <a:bodyPr>
            <a:normAutofit/>
          </a:bodyPr>
          <a:lstStyle/>
          <a:p>
            <a:r>
              <a:rPr lang="sr-Latn-RS" sz="2800" b="1" dirty="0"/>
              <a:t>Početak i kraj tunela nalaze se u VPN mrežama. </a:t>
            </a:r>
          </a:p>
          <a:p>
            <a:r>
              <a:rPr lang="sr-Latn-RS" sz="2800" b="1" dirty="0"/>
              <a:t>Kada enkapsulirani paket stigne na odredište vrši se deenkapsulacija i prosleđivanje na konačno odredište. </a:t>
            </a:r>
          </a:p>
          <a:p>
            <a:r>
              <a:rPr lang="sr-Latn-RS" sz="2800" b="1" dirty="0"/>
              <a:t>Ceo proces enkapsulacije, transporta i deenkapsulacije paketa naziva se tunelovanje.</a:t>
            </a:r>
            <a:br>
              <a:rPr lang="sr-Latn-RS" sz="2800" b="1" dirty="0"/>
            </a:br>
            <a:endParaRPr lang="sr-Latn-RS" sz="2800" dirty="0"/>
          </a:p>
        </p:txBody>
      </p:sp>
      <p:sp>
        <p:nvSpPr>
          <p:cNvPr id="4" name="Title 1">
            <a:extLst>
              <a:ext uri="{FF2B5EF4-FFF2-40B4-BE49-F238E27FC236}">
                <a16:creationId xmlns:a16="http://schemas.microsoft.com/office/drawing/2014/main" id="{EFB68136-D892-4E38-AF5C-879392E43CAF}"/>
              </a:ext>
            </a:extLst>
          </p:cNvPr>
          <p:cNvSpPr>
            <a:spLocks noGrp="1"/>
          </p:cNvSpPr>
          <p:nvPr>
            <p:ph type="title"/>
          </p:nvPr>
        </p:nvSpPr>
        <p:spPr>
          <a:xfrm>
            <a:off x="685800" y="284163"/>
            <a:ext cx="7772400" cy="1508125"/>
          </a:xfrm>
        </p:spPr>
        <p:txBody>
          <a:bodyPr/>
          <a:lstStyle/>
          <a:p>
            <a:r>
              <a:rPr lang="sr-Latn-CS" dirty="0"/>
              <a:t>VPN: Tunelovanje</a:t>
            </a:r>
            <a:endParaRPr lang="sr-Latn-RS" dirty="0"/>
          </a:p>
        </p:txBody>
      </p:sp>
    </p:spTree>
    <p:extLst>
      <p:ext uri="{BB962C8B-B14F-4D97-AF65-F5344CB8AC3E}">
        <p14:creationId xmlns:p14="http://schemas.microsoft.com/office/powerpoint/2010/main" val="6421513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7DFBCC-0C3B-448D-B798-B01F0DBEFFB8}"/>
              </a:ext>
            </a:extLst>
          </p:cNvPr>
          <p:cNvSpPr>
            <a:spLocks noGrp="1"/>
          </p:cNvSpPr>
          <p:nvPr>
            <p:ph idx="1"/>
          </p:nvPr>
        </p:nvSpPr>
        <p:spPr>
          <a:xfrm>
            <a:off x="0" y="2011680"/>
            <a:ext cx="8457419" cy="4206240"/>
          </a:xfrm>
        </p:spPr>
        <p:txBody>
          <a:bodyPr/>
          <a:lstStyle/>
          <a:p>
            <a:r>
              <a:rPr lang="sr-Latn-RS" b="1" dirty="0"/>
              <a:t>Osobine tehnologije tunelovanja</a:t>
            </a:r>
          </a:p>
          <a:p>
            <a:endParaRPr lang="sr-Latn-RS" dirty="0"/>
          </a:p>
          <a:p>
            <a:r>
              <a:rPr lang="sr-Latn-RS" dirty="0"/>
              <a:t>Sigurnost</a:t>
            </a:r>
          </a:p>
          <a:p>
            <a:r>
              <a:rPr lang="sr-Latn-RS" dirty="0"/>
              <a:t>Niska cena</a:t>
            </a:r>
          </a:p>
          <a:p>
            <a:r>
              <a:rPr lang="sr-Latn-RS" dirty="0"/>
              <a:t>Lakoća implementacije</a:t>
            </a:r>
          </a:p>
          <a:p>
            <a:r>
              <a:rPr lang="sr-Latn-RS" dirty="0"/>
              <a:t>Univerzalnost</a:t>
            </a:r>
          </a:p>
          <a:p>
            <a:endParaRPr lang="sr-Latn-RS" dirty="0"/>
          </a:p>
        </p:txBody>
      </p:sp>
      <p:sp>
        <p:nvSpPr>
          <p:cNvPr id="4" name="Title 1">
            <a:extLst>
              <a:ext uri="{FF2B5EF4-FFF2-40B4-BE49-F238E27FC236}">
                <a16:creationId xmlns:a16="http://schemas.microsoft.com/office/drawing/2014/main" id="{EFB68136-D892-4E38-AF5C-879392E43CAF}"/>
              </a:ext>
            </a:extLst>
          </p:cNvPr>
          <p:cNvSpPr>
            <a:spLocks noGrp="1"/>
          </p:cNvSpPr>
          <p:nvPr>
            <p:ph type="title"/>
          </p:nvPr>
        </p:nvSpPr>
        <p:spPr>
          <a:xfrm>
            <a:off x="685800" y="284163"/>
            <a:ext cx="7772400" cy="1508125"/>
          </a:xfrm>
        </p:spPr>
        <p:txBody>
          <a:bodyPr/>
          <a:lstStyle/>
          <a:p>
            <a:r>
              <a:rPr lang="sr-Latn-CS" dirty="0"/>
              <a:t>VPN: Tunelovanje</a:t>
            </a:r>
            <a:endParaRPr lang="sr-Latn-RS" dirty="0"/>
          </a:p>
        </p:txBody>
      </p:sp>
    </p:spTree>
    <p:extLst>
      <p:ext uri="{BB962C8B-B14F-4D97-AF65-F5344CB8AC3E}">
        <p14:creationId xmlns:p14="http://schemas.microsoft.com/office/powerpoint/2010/main" val="20602383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sr-Latn-CS"/>
              <a:t>IP VPN: Vrste tunelovanja</a:t>
            </a:r>
            <a:endParaRPr lang="en-US"/>
          </a:p>
        </p:txBody>
      </p:sp>
      <p:sp>
        <p:nvSpPr>
          <p:cNvPr id="41987" name="Rectangle 3"/>
          <p:cNvSpPr>
            <a:spLocks noGrp="1" noChangeArrowheads="1"/>
          </p:cNvSpPr>
          <p:nvPr>
            <p:ph idx="1"/>
          </p:nvPr>
        </p:nvSpPr>
        <p:spPr/>
        <p:txBody>
          <a:bodyPr>
            <a:normAutofit/>
          </a:bodyPr>
          <a:lstStyle/>
          <a:p>
            <a:pPr eaLnBrk="0" hangingPunct="0">
              <a:lnSpc>
                <a:spcPct val="100000"/>
              </a:lnSpc>
            </a:pPr>
            <a:r>
              <a:rPr lang="sr-Latn-CS" sz="3100"/>
              <a:t>Dve osnovne vrste tunelovanja:</a:t>
            </a:r>
            <a:endParaRPr lang="en-US" sz="3100"/>
          </a:p>
          <a:p>
            <a:pPr lvl="1" eaLnBrk="0" hangingPunct="0">
              <a:lnSpc>
                <a:spcPct val="100000"/>
              </a:lnSpc>
            </a:pPr>
            <a:r>
              <a:rPr lang="sr-Latn-CS" sz="2500"/>
              <a:t>Dobrovoljno tunelovanje (</a:t>
            </a:r>
            <a:r>
              <a:rPr lang="en-US" sz="2500"/>
              <a:t>Voluntary tunnels</a:t>
            </a:r>
            <a:r>
              <a:rPr lang="sr-Latn-CS" sz="2500"/>
              <a:t>)</a:t>
            </a:r>
            <a:endParaRPr lang="en-US" sz="2500"/>
          </a:p>
          <a:p>
            <a:pPr lvl="2" eaLnBrk="0" hangingPunct="0">
              <a:lnSpc>
                <a:spcPct val="100000"/>
              </a:lnSpc>
              <a:buSzPct val="65000"/>
            </a:pPr>
            <a:r>
              <a:rPr lang="sr-Latn-CS" sz="2500">
                <a:latin typeface="Arial Narrow" pitchFamily="34" charset="0"/>
              </a:rPr>
              <a:t>Tunelovanje uspostavljeno na zahtev korisnika</a:t>
            </a:r>
            <a:br>
              <a:rPr lang="en-US" sz="2500">
                <a:latin typeface="Arial Narrow" pitchFamily="34" charset="0"/>
              </a:rPr>
            </a:br>
            <a:r>
              <a:rPr lang="en-US" sz="2500">
                <a:latin typeface="Arial Narrow" pitchFamily="34" charset="0"/>
              </a:rPr>
              <a:t>(</a:t>
            </a:r>
            <a:r>
              <a:rPr lang="sr-Latn-CS" sz="2500">
                <a:latin typeface="Arial Narrow" pitchFamily="34" charset="0"/>
              </a:rPr>
              <a:t>Zahteva klijentski softver na udaljenom računaru</a:t>
            </a:r>
            <a:r>
              <a:rPr lang="en-US" sz="2500">
                <a:latin typeface="Arial Narrow" pitchFamily="34" charset="0"/>
              </a:rPr>
              <a:t>)</a:t>
            </a:r>
          </a:p>
          <a:p>
            <a:pPr lvl="1" eaLnBrk="0" hangingPunct="0">
              <a:lnSpc>
                <a:spcPct val="100000"/>
              </a:lnSpc>
              <a:spcBef>
                <a:spcPct val="100000"/>
              </a:spcBef>
            </a:pPr>
            <a:r>
              <a:rPr lang="sr-Latn-CS" sz="2500"/>
              <a:t>Obavezno tunelovanje (</a:t>
            </a:r>
            <a:r>
              <a:rPr lang="en-US" sz="2500"/>
              <a:t>Compulsory tunnels</a:t>
            </a:r>
            <a:r>
              <a:rPr lang="sr-Latn-CS" sz="2500"/>
              <a:t>)</a:t>
            </a:r>
            <a:endParaRPr lang="en-US" sz="2500"/>
          </a:p>
          <a:p>
            <a:pPr lvl="2" eaLnBrk="0" hangingPunct="0">
              <a:lnSpc>
                <a:spcPct val="100000"/>
              </a:lnSpc>
              <a:buSzPct val="65000"/>
            </a:pPr>
            <a:r>
              <a:rPr lang="sr-Latn-CS" sz="2500">
                <a:latin typeface="Arial Narrow" pitchFamily="34" charset="0"/>
              </a:rPr>
              <a:t>Tunelovanje kreirano od strane NAS-a ili rutera</a:t>
            </a:r>
            <a:br>
              <a:rPr lang="en-US" sz="2500">
                <a:latin typeface="Arial Narrow" pitchFamily="34" charset="0"/>
              </a:rPr>
            </a:br>
            <a:r>
              <a:rPr lang="en-US" sz="2500">
                <a:latin typeface="Arial Narrow" pitchFamily="34" charset="0"/>
              </a:rPr>
              <a:t>(</a:t>
            </a:r>
            <a:r>
              <a:rPr lang="sr-Latn-CS" sz="2500">
                <a:latin typeface="Arial Narrow" pitchFamily="34" charset="0"/>
              </a:rPr>
              <a:t>Podrška za tunelovanje neophodna na NAS-u ili ruteru</a:t>
            </a:r>
            <a:r>
              <a:rPr lang="en-US" sz="2500">
                <a:latin typeface="Arial Narrow" pitchFamily="34" charset="0"/>
              </a:rPr>
              <a:t>)</a:t>
            </a:r>
          </a:p>
        </p:txBody>
      </p:sp>
      <p:sp>
        <p:nvSpPr>
          <p:cNvPr id="4" name="Slide Number Placeholder 3"/>
          <p:cNvSpPr>
            <a:spLocks noGrp="1"/>
          </p:cNvSpPr>
          <p:nvPr>
            <p:ph type="sldNum" sz="quarter" idx="12"/>
          </p:nvPr>
        </p:nvSpPr>
        <p:spPr/>
        <p:txBody>
          <a:bodyPr/>
          <a:lstStyle/>
          <a:p>
            <a:fld id="{28844BFB-FDC5-4F0A-8764-11B1CF134569}" type="slidenum">
              <a:rPr lang="en-US"/>
              <a:pPr/>
              <a:t>36</a:t>
            </a:fld>
            <a:r>
              <a:rPr lang="en-US"/>
              <a:t>/91</a:t>
            </a:r>
          </a:p>
        </p:txBody>
      </p:sp>
    </p:spTree>
  </p:cSld>
  <p:clrMapOvr>
    <a:masterClrMapping/>
  </p:clrMapOvr>
  <p:transition spd="slow">
    <p:zoom dir="in"/>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1CF5A-679B-4692-AD8C-1F53E70C72D6}"/>
              </a:ext>
            </a:extLst>
          </p:cNvPr>
          <p:cNvSpPr>
            <a:spLocks noGrp="1"/>
          </p:cNvSpPr>
          <p:nvPr>
            <p:ph type="title"/>
          </p:nvPr>
        </p:nvSpPr>
        <p:spPr>
          <a:xfrm>
            <a:off x="0" y="284176"/>
            <a:ext cx="8892479" cy="1508760"/>
          </a:xfrm>
        </p:spPr>
        <p:txBody>
          <a:bodyPr>
            <a:normAutofit fontScale="90000"/>
          </a:bodyPr>
          <a:lstStyle/>
          <a:p>
            <a:r>
              <a:rPr lang="fi-FI" b="1" dirty="0"/>
              <a:t>Protokoli koji se koriste pri tunelovanju</a:t>
            </a:r>
            <a:br>
              <a:rPr lang="fi-FI" b="1" dirty="0"/>
            </a:br>
            <a:endParaRPr lang="sr-Latn-RS" dirty="0"/>
          </a:p>
        </p:txBody>
      </p:sp>
      <p:sp>
        <p:nvSpPr>
          <p:cNvPr id="3" name="Content Placeholder 2">
            <a:extLst>
              <a:ext uri="{FF2B5EF4-FFF2-40B4-BE49-F238E27FC236}">
                <a16:creationId xmlns:a16="http://schemas.microsoft.com/office/drawing/2014/main" id="{68357FAF-847E-4E22-B6F7-231934405563}"/>
              </a:ext>
            </a:extLst>
          </p:cNvPr>
          <p:cNvSpPr>
            <a:spLocks noGrp="1"/>
          </p:cNvSpPr>
          <p:nvPr>
            <p:ph idx="1"/>
          </p:nvPr>
        </p:nvSpPr>
        <p:spPr>
          <a:xfrm>
            <a:off x="0" y="2011680"/>
            <a:ext cx="8457419" cy="4206240"/>
          </a:xfrm>
        </p:spPr>
        <p:txBody>
          <a:bodyPr/>
          <a:lstStyle/>
          <a:p>
            <a:r>
              <a:rPr lang="sr-Latn-RS" sz="2800" dirty="0"/>
              <a:t>.</a:t>
            </a:r>
          </a:p>
          <a:p>
            <a:r>
              <a:rPr lang="sr-Latn-RS" sz="2800" dirty="0"/>
              <a:t>Protokol za enkapsulaciju – ovi protokoli služe za enkapsulaciju originalnih podataka. Najčešće korišćeni su PPTP i L2TP protokoli.</a:t>
            </a:r>
          </a:p>
          <a:p>
            <a:r>
              <a:rPr lang="sr-Latn-RS" sz="2800" dirty="0"/>
              <a:t>Transportni protokol – enkapsulira originalne podatke za transport kroz tunel. Najpoznatiji su </a:t>
            </a:r>
            <a:r>
              <a:rPr lang="sr-Latn-RS" sz="2800" dirty="0">
                <a:hlinkClick r:id="rId2" tooltip="PPP">
                  <a:extLst>
                    <a:ext uri="{A12FA001-AC4F-418D-AE19-62706E023703}">
                      <ahyp:hlinkClr xmlns:ahyp="http://schemas.microsoft.com/office/drawing/2018/hyperlinkcolor" val="tx"/>
                    </a:ext>
                  </a:extLst>
                </a:hlinkClick>
              </a:rPr>
              <a:t>P</a:t>
            </a:r>
            <a:r>
              <a:rPr lang="sr-Latn-RS" sz="2800" dirty="0"/>
              <a:t>P</a:t>
            </a:r>
            <a:r>
              <a:rPr lang="sr-Latn-RS" sz="2800" dirty="0">
                <a:hlinkClick r:id="rId2" tooltip="PPP">
                  <a:extLst>
                    <a:ext uri="{A12FA001-AC4F-418D-AE19-62706E023703}">
                      <ahyp:hlinkClr xmlns:ahyp="http://schemas.microsoft.com/office/drawing/2018/hyperlinkcolor" val="tx"/>
                    </a:ext>
                  </a:extLst>
                </a:hlinkClick>
              </a:rPr>
              <a:t>P</a:t>
            </a:r>
            <a:r>
              <a:rPr lang="sr-Latn-RS" sz="2800" dirty="0"/>
              <a:t> i SLIP protokol.</a:t>
            </a:r>
          </a:p>
          <a:p>
            <a:endParaRPr lang="sr-Latn-RS" dirty="0"/>
          </a:p>
        </p:txBody>
      </p:sp>
    </p:spTree>
    <p:extLst>
      <p:ext uri="{BB962C8B-B14F-4D97-AF65-F5344CB8AC3E}">
        <p14:creationId xmlns:p14="http://schemas.microsoft.com/office/powerpoint/2010/main" val="3802803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940003" y="3440511"/>
            <a:ext cx="702090" cy="0"/>
          </a:xfrm>
          <a:custGeom>
            <a:avLst/>
            <a:gdLst/>
            <a:ahLst/>
            <a:cxnLst/>
            <a:rect l="l" t="t" r="r" b="b"/>
            <a:pathLst>
              <a:path w="821054">
                <a:moveTo>
                  <a:pt x="0" y="0"/>
                </a:moveTo>
                <a:lnTo>
                  <a:pt x="820674" y="0"/>
                </a:lnTo>
              </a:path>
            </a:pathLst>
          </a:custGeom>
          <a:ln w="41148">
            <a:solidFill>
              <a:srgbClr val="0000FF"/>
            </a:solidFill>
          </a:ln>
        </p:spPr>
        <p:txBody>
          <a:bodyPr wrap="square" lIns="0" tIns="0" rIns="0" bIns="0" rtlCol="0"/>
          <a:lstStyle/>
          <a:p>
            <a:endParaRPr sz="1539"/>
          </a:p>
        </p:txBody>
      </p:sp>
      <p:grpSp>
        <p:nvGrpSpPr>
          <p:cNvPr id="3" name="object 3"/>
          <p:cNvGrpSpPr/>
          <p:nvPr/>
        </p:nvGrpSpPr>
        <p:grpSpPr>
          <a:xfrm>
            <a:off x="7636553" y="3600803"/>
            <a:ext cx="779738" cy="217740"/>
            <a:chOff x="8930525" y="3979164"/>
            <a:chExt cx="911860" cy="254635"/>
          </a:xfrm>
        </p:grpSpPr>
        <p:sp>
          <p:nvSpPr>
            <p:cNvPr id="4" name="object 4"/>
            <p:cNvSpPr/>
            <p:nvPr/>
          </p:nvSpPr>
          <p:spPr>
            <a:xfrm>
              <a:off x="8933573" y="3982212"/>
              <a:ext cx="905510" cy="100965"/>
            </a:xfrm>
            <a:custGeom>
              <a:avLst/>
              <a:gdLst/>
              <a:ahLst/>
              <a:cxnLst/>
              <a:rect l="l" t="t" r="r" b="b"/>
              <a:pathLst>
                <a:path w="905509" h="100964">
                  <a:moveTo>
                    <a:pt x="0" y="100584"/>
                  </a:moveTo>
                  <a:lnTo>
                    <a:pt x="106679" y="0"/>
                  </a:lnTo>
                  <a:lnTo>
                    <a:pt x="905255" y="0"/>
                  </a:lnTo>
                  <a:lnTo>
                    <a:pt x="798576" y="100584"/>
                  </a:lnTo>
                  <a:lnTo>
                    <a:pt x="0" y="100584"/>
                  </a:lnTo>
                  <a:close/>
                </a:path>
              </a:pathLst>
            </a:custGeom>
            <a:ln w="6095">
              <a:solidFill>
                <a:srgbClr val="494936"/>
              </a:solidFill>
            </a:ln>
          </p:spPr>
          <p:txBody>
            <a:bodyPr wrap="square" lIns="0" tIns="0" rIns="0" bIns="0" rtlCol="0"/>
            <a:lstStyle/>
            <a:p>
              <a:endParaRPr sz="1539"/>
            </a:p>
          </p:txBody>
        </p:sp>
        <p:sp>
          <p:nvSpPr>
            <p:cNvPr id="5" name="object 5"/>
            <p:cNvSpPr/>
            <p:nvPr/>
          </p:nvSpPr>
          <p:spPr>
            <a:xfrm>
              <a:off x="8933573" y="4082796"/>
              <a:ext cx="798830" cy="151130"/>
            </a:xfrm>
            <a:custGeom>
              <a:avLst/>
              <a:gdLst/>
              <a:ahLst/>
              <a:cxnLst/>
              <a:rect l="l" t="t" r="r" b="b"/>
              <a:pathLst>
                <a:path w="798829" h="151129">
                  <a:moveTo>
                    <a:pt x="0" y="150875"/>
                  </a:moveTo>
                  <a:lnTo>
                    <a:pt x="0" y="0"/>
                  </a:lnTo>
                  <a:lnTo>
                    <a:pt x="798576" y="0"/>
                  </a:lnTo>
                  <a:lnTo>
                    <a:pt x="798576" y="150875"/>
                  </a:lnTo>
                  <a:lnTo>
                    <a:pt x="0" y="150875"/>
                  </a:lnTo>
                  <a:close/>
                </a:path>
              </a:pathLst>
            </a:custGeom>
            <a:solidFill>
              <a:srgbClr val="B7B79D"/>
            </a:solidFill>
          </p:spPr>
          <p:txBody>
            <a:bodyPr wrap="square" lIns="0" tIns="0" rIns="0" bIns="0" rtlCol="0"/>
            <a:lstStyle/>
            <a:p>
              <a:endParaRPr sz="1539"/>
            </a:p>
          </p:txBody>
        </p:sp>
      </p:grpSp>
      <p:sp>
        <p:nvSpPr>
          <p:cNvPr id="6" name="object 6"/>
          <p:cNvSpPr/>
          <p:nvPr/>
        </p:nvSpPr>
        <p:spPr>
          <a:xfrm>
            <a:off x="723168" y="2669679"/>
            <a:ext cx="5239436" cy="1516253"/>
          </a:xfrm>
          <a:prstGeom prst="rect">
            <a:avLst/>
          </a:prstGeom>
          <a:blipFill>
            <a:blip r:embed="rId2" cstate="print"/>
            <a:stretch>
              <a:fillRect/>
            </a:stretch>
          </a:blipFill>
        </p:spPr>
        <p:txBody>
          <a:bodyPr wrap="square" lIns="0" tIns="0" rIns="0" bIns="0" rtlCol="0"/>
          <a:lstStyle/>
          <a:p>
            <a:endParaRPr sz="1539"/>
          </a:p>
        </p:txBody>
      </p:sp>
      <p:grpSp>
        <p:nvGrpSpPr>
          <p:cNvPr id="7" name="object 7"/>
          <p:cNvGrpSpPr/>
          <p:nvPr/>
        </p:nvGrpSpPr>
        <p:grpSpPr>
          <a:xfrm>
            <a:off x="7636553" y="3600803"/>
            <a:ext cx="779738" cy="220455"/>
            <a:chOff x="8930525" y="3979164"/>
            <a:chExt cx="911860" cy="257810"/>
          </a:xfrm>
        </p:grpSpPr>
        <p:sp>
          <p:nvSpPr>
            <p:cNvPr id="8" name="object 8"/>
            <p:cNvSpPr/>
            <p:nvPr/>
          </p:nvSpPr>
          <p:spPr>
            <a:xfrm>
              <a:off x="8933573" y="4082796"/>
              <a:ext cx="798830" cy="151130"/>
            </a:xfrm>
            <a:custGeom>
              <a:avLst/>
              <a:gdLst/>
              <a:ahLst/>
              <a:cxnLst/>
              <a:rect l="l" t="t" r="r" b="b"/>
              <a:pathLst>
                <a:path w="798829" h="151129">
                  <a:moveTo>
                    <a:pt x="0" y="150875"/>
                  </a:moveTo>
                  <a:lnTo>
                    <a:pt x="0" y="0"/>
                  </a:lnTo>
                  <a:lnTo>
                    <a:pt x="798576" y="0"/>
                  </a:lnTo>
                  <a:lnTo>
                    <a:pt x="798576" y="150875"/>
                  </a:lnTo>
                  <a:lnTo>
                    <a:pt x="0" y="150875"/>
                  </a:lnTo>
                  <a:close/>
                </a:path>
              </a:pathLst>
            </a:custGeom>
            <a:ln w="6096">
              <a:solidFill>
                <a:srgbClr val="494936"/>
              </a:solidFill>
            </a:ln>
          </p:spPr>
          <p:txBody>
            <a:bodyPr wrap="square" lIns="0" tIns="0" rIns="0" bIns="0" rtlCol="0"/>
            <a:lstStyle/>
            <a:p>
              <a:endParaRPr sz="1539"/>
            </a:p>
          </p:txBody>
        </p:sp>
        <p:sp>
          <p:nvSpPr>
            <p:cNvPr id="9" name="object 9"/>
            <p:cNvSpPr/>
            <p:nvPr/>
          </p:nvSpPr>
          <p:spPr>
            <a:xfrm>
              <a:off x="9732149" y="3982212"/>
              <a:ext cx="106680" cy="251460"/>
            </a:xfrm>
            <a:custGeom>
              <a:avLst/>
              <a:gdLst/>
              <a:ahLst/>
              <a:cxnLst/>
              <a:rect l="l" t="t" r="r" b="b"/>
              <a:pathLst>
                <a:path w="106679" h="251460">
                  <a:moveTo>
                    <a:pt x="0" y="251460"/>
                  </a:moveTo>
                  <a:lnTo>
                    <a:pt x="106679" y="144779"/>
                  </a:lnTo>
                  <a:lnTo>
                    <a:pt x="106679" y="0"/>
                  </a:lnTo>
                  <a:lnTo>
                    <a:pt x="0" y="100584"/>
                  </a:lnTo>
                  <a:lnTo>
                    <a:pt x="0" y="251460"/>
                  </a:lnTo>
                  <a:close/>
                </a:path>
              </a:pathLst>
            </a:custGeom>
            <a:ln w="6096">
              <a:solidFill>
                <a:srgbClr val="494936"/>
              </a:solidFill>
            </a:ln>
          </p:spPr>
          <p:txBody>
            <a:bodyPr wrap="square" lIns="0" tIns="0" rIns="0" bIns="0" rtlCol="0"/>
            <a:lstStyle/>
            <a:p>
              <a:endParaRPr sz="1539"/>
            </a:p>
          </p:txBody>
        </p:sp>
        <p:sp>
          <p:nvSpPr>
            <p:cNvPr id="10" name="object 10"/>
            <p:cNvSpPr/>
            <p:nvPr/>
          </p:nvSpPr>
          <p:spPr>
            <a:xfrm>
              <a:off x="8959481" y="3982212"/>
              <a:ext cx="859790" cy="81280"/>
            </a:xfrm>
            <a:custGeom>
              <a:avLst/>
              <a:gdLst/>
              <a:ahLst/>
              <a:cxnLst/>
              <a:rect l="l" t="t" r="r" b="b"/>
              <a:pathLst>
                <a:path w="859790" h="81279">
                  <a:moveTo>
                    <a:pt x="0" y="80772"/>
                  </a:moveTo>
                  <a:lnTo>
                    <a:pt x="80772" y="0"/>
                  </a:lnTo>
                  <a:lnTo>
                    <a:pt x="859535" y="0"/>
                  </a:lnTo>
                  <a:lnTo>
                    <a:pt x="778764" y="80772"/>
                  </a:lnTo>
                  <a:lnTo>
                    <a:pt x="0" y="80772"/>
                  </a:lnTo>
                  <a:close/>
                </a:path>
              </a:pathLst>
            </a:custGeom>
            <a:ln w="6096">
              <a:solidFill>
                <a:srgbClr val="000000"/>
              </a:solidFill>
            </a:ln>
          </p:spPr>
          <p:txBody>
            <a:bodyPr wrap="square" lIns="0" tIns="0" rIns="0" bIns="0" rtlCol="0"/>
            <a:lstStyle/>
            <a:p>
              <a:endParaRPr sz="1539"/>
            </a:p>
          </p:txBody>
        </p:sp>
      </p:grpSp>
      <p:grpSp>
        <p:nvGrpSpPr>
          <p:cNvPr id="11" name="object 11"/>
          <p:cNvGrpSpPr/>
          <p:nvPr/>
        </p:nvGrpSpPr>
        <p:grpSpPr>
          <a:xfrm>
            <a:off x="7636553" y="3046951"/>
            <a:ext cx="762362" cy="615211"/>
            <a:chOff x="8930525" y="3331464"/>
            <a:chExt cx="891540" cy="719455"/>
          </a:xfrm>
        </p:grpSpPr>
        <p:sp>
          <p:nvSpPr>
            <p:cNvPr id="12" name="object 12"/>
            <p:cNvSpPr/>
            <p:nvPr/>
          </p:nvSpPr>
          <p:spPr>
            <a:xfrm>
              <a:off x="8933573" y="3334511"/>
              <a:ext cx="885825" cy="81280"/>
            </a:xfrm>
            <a:custGeom>
              <a:avLst/>
              <a:gdLst/>
              <a:ahLst/>
              <a:cxnLst/>
              <a:rect l="l" t="t" r="r" b="b"/>
              <a:pathLst>
                <a:path w="885825" h="81279">
                  <a:moveTo>
                    <a:pt x="885444" y="0"/>
                  </a:moveTo>
                  <a:lnTo>
                    <a:pt x="86868" y="0"/>
                  </a:lnTo>
                  <a:lnTo>
                    <a:pt x="0" y="80772"/>
                  </a:lnTo>
                  <a:lnTo>
                    <a:pt x="798576" y="80772"/>
                  </a:lnTo>
                  <a:lnTo>
                    <a:pt x="885444" y="0"/>
                  </a:lnTo>
                  <a:close/>
                </a:path>
              </a:pathLst>
            </a:custGeom>
            <a:solidFill>
              <a:srgbClr val="C9C9B6"/>
            </a:solidFill>
          </p:spPr>
          <p:txBody>
            <a:bodyPr wrap="square" lIns="0" tIns="0" rIns="0" bIns="0" rtlCol="0"/>
            <a:lstStyle/>
            <a:p>
              <a:endParaRPr sz="1539"/>
            </a:p>
          </p:txBody>
        </p:sp>
        <p:sp>
          <p:nvSpPr>
            <p:cNvPr id="13" name="object 13"/>
            <p:cNvSpPr/>
            <p:nvPr/>
          </p:nvSpPr>
          <p:spPr>
            <a:xfrm>
              <a:off x="8933573" y="3334512"/>
              <a:ext cx="885825" cy="81280"/>
            </a:xfrm>
            <a:custGeom>
              <a:avLst/>
              <a:gdLst/>
              <a:ahLst/>
              <a:cxnLst/>
              <a:rect l="l" t="t" r="r" b="b"/>
              <a:pathLst>
                <a:path w="885825" h="81279">
                  <a:moveTo>
                    <a:pt x="0" y="80772"/>
                  </a:moveTo>
                  <a:lnTo>
                    <a:pt x="86867" y="0"/>
                  </a:lnTo>
                  <a:lnTo>
                    <a:pt x="885443" y="0"/>
                  </a:lnTo>
                  <a:lnTo>
                    <a:pt x="798576" y="80772"/>
                  </a:lnTo>
                  <a:lnTo>
                    <a:pt x="0" y="80772"/>
                  </a:lnTo>
                  <a:close/>
                </a:path>
              </a:pathLst>
            </a:custGeom>
            <a:ln w="6096">
              <a:solidFill>
                <a:srgbClr val="494936"/>
              </a:solidFill>
            </a:ln>
          </p:spPr>
          <p:txBody>
            <a:bodyPr wrap="square" lIns="0" tIns="0" rIns="0" bIns="0" rtlCol="0"/>
            <a:lstStyle/>
            <a:p>
              <a:endParaRPr sz="1539"/>
            </a:p>
          </p:txBody>
        </p:sp>
        <p:sp>
          <p:nvSpPr>
            <p:cNvPr id="14" name="object 14"/>
            <p:cNvSpPr/>
            <p:nvPr/>
          </p:nvSpPr>
          <p:spPr>
            <a:xfrm>
              <a:off x="8936621" y="3418332"/>
              <a:ext cx="798830" cy="629920"/>
            </a:xfrm>
            <a:custGeom>
              <a:avLst/>
              <a:gdLst/>
              <a:ahLst/>
              <a:cxnLst/>
              <a:rect l="l" t="t" r="r" b="b"/>
              <a:pathLst>
                <a:path w="798829" h="629920">
                  <a:moveTo>
                    <a:pt x="798576" y="629412"/>
                  </a:moveTo>
                  <a:lnTo>
                    <a:pt x="798576" y="0"/>
                  </a:lnTo>
                  <a:lnTo>
                    <a:pt x="0" y="0"/>
                  </a:lnTo>
                  <a:lnTo>
                    <a:pt x="0" y="629412"/>
                  </a:lnTo>
                  <a:lnTo>
                    <a:pt x="798576" y="629412"/>
                  </a:lnTo>
                  <a:close/>
                </a:path>
              </a:pathLst>
            </a:custGeom>
            <a:solidFill>
              <a:srgbClr val="B7B79D"/>
            </a:solidFill>
          </p:spPr>
          <p:txBody>
            <a:bodyPr wrap="square" lIns="0" tIns="0" rIns="0" bIns="0" rtlCol="0"/>
            <a:lstStyle/>
            <a:p>
              <a:endParaRPr sz="1539"/>
            </a:p>
          </p:txBody>
        </p:sp>
        <p:sp>
          <p:nvSpPr>
            <p:cNvPr id="15" name="object 15"/>
            <p:cNvSpPr/>
            <p:nvPr/>
          </p:nvSpPr>
          <p:spPr>
            <a:xfrm>
              <a:off x="8936621" y="3418332"/>
              <a:ext cx="798830" cy="629920"/>
            </a:xfrm>
            <a:custGeom>
              <a:avLst/>
              <a:gdLst/>
              <a:ahLst/>
              <a:cxnLst/>
              <a:rect l="l" t="t" r="r" b="b"/>
              <a:pathLst>
                <a:path w="798829" h="629920">
                  <a:moveTo>
                    <a:pt x="798576" y="629412"/>
                  </a:moveTo>
                  <a:lnTo>
                    <a:pt x="798576" y="0"/>
                  </a:lnTo>
                  <a:lnTo>
                    <a:pt x="0" y="0"/>
                  </a:lnTo>
                  <a:lnTo>
                    <a:pt x="0" y="629412"/>
                  </a:lnTo>
                  <a:lnTo>
                    <a:pt x="798576" y="629412"/>
                  </a:lnTo>
                  <a:close/>
                </a:path>
              </a:pathLst>
            </a:custGeom>
            <a:ln w="6096">
              <a:solidFill>
                <a:srgbClr val="494936"/>
              </a:solidFill>
            </a:ln>
          </p:spPr>
          <p:txBody>
            <a:bodyPr wrap="square" lIns="0" tIns="0" rIns="0" bIns="0" rtlCol="0"/>
            <a:lstStyle/>
            <a:p>
              <a:endParaRPr sz="1539"/>
            </a:p>
          </p:txBody>
        </p:sp>
        <p:sp>
          <p:nvSpPr>
            <p:cNvPr id="16" name="object 16"/>
            <p:cNvSpPr/>
            <p:nvPr/>
          </p:nvSpPr>
          <p:spPr>
            <a:xfrm>
              <a:off x="9732149" y="3334511"/>
              <a:ext cx="86995" cy="710565"/>
            </a:xfrm>
            <a:custGeom>
              <a:avLst/>
              <a:gdLst/>
              <a:ahLst/>
              <a:cxnLst/>
              <a:rect l="l" t="t" r="r" b="b"/>
              <a:pathLst>
                <a:path w="86995" h="710564">
                  <a:moveTo>
                    <a:pt x="86868" y="0"/>
                  </a:moveTo>
                  <a:lnTo>
                    <a:pt x="0" y="80772"/>
                  </a:lnTo>
                  <a:lnTo>
                    <a:pt x="0" y="710184"/>
                  </a:lnTo>
                  <a:lnTo>
                    <a:pt x="86868" y="621792"/>
                  </a:lnTo>
                  <a:lnTo>
                    <a:pt x="86868" y="0"/>
                  </a:lnTo>
                  <a:close/>
                </a:path>
              </a:pathLst>
            </a:custGeom>
            <a:solidFill>
              <a:srgbClr val="7A7A5A"/>
            </a:solidFill>
          </p:spPr>
          <p:txBody>
            <a:bodyPr wrap="square" lIns="0" tIns="0" rIns="0" bIns="0" rtlCol="0"/>
            <a:lstStyle/>
            <a:p>
              <a:endParaRPr sz="1539"/>
            </a:p>
          </p:txBody>
        </p:sp>
        <p:sp>
          <p:nvSpPr>
            <p:cNvPr id="17" name="object 17"/>
            <p:cNvSpPr/>
            <p:nvPr/>
          </p:nvSpPr>
          <p:spPr>
            <a:xfrm>
              <a:off x="9732149" y="3334512"/>
              <a:ext cx="86995" cy="710565"/>
            </a:xfrm>
            <a:custGeom>
              <a:avLst/>
              <a:gdLst/>
              <a:ahLst/>
              <a:cxnLst/>
              <a:rect l="l" t="t" r="r" b="b"/>
              <a:pathLst>
                <a:path w="86995" h="710564">
                  <a:moveTo>
                    <a:pt x="0" y="710184"/>
                  </a:moveTo>
                  <a:lnTo>
                    <a:pt x="86867" y="621791"/>
                  </a:lnTo>
                  <a:lnTo>
                    <a:pt x="86867" y="0"/>
                  </a:lnTo>
                  <a:lnTo>
                    <a:pt x="0" y="80772"/>
                  </a:lnTo>
                  <a:lnTo>
                    <a:pt x="0" y="710184"/>
                  </a:lnTo>
                  <a:close/>
                </a:path>
              </a:pathLst>
            </a:custGeom>
            <a:ln w="6096">
              <a:solidFill>
                <a:srgbClr val="494936"/>
              </a:solidFill>
            </a:ln>
          </p:spPr>
          <p:txBody>
            <a:bodyPr wrap="square" lIns="0" tIns="0" rIns="0" bIns="0" rtlCol="0"/>
            <a:lstStyle/>
            <a:p>
              <a:endParaRPr sz="1539"/>
            </a:p>
          </p:txBody>
        </p:sp>
      </p:grpSp>
      <p:grpSp>
        <p:nvGrpSpPr>
          <p:cNvPr id="18" name="object 18"/>
          <p:cNvGrpSpPr/>
          <p:nvPr/>
        </p:nvGrpSpPr>
        <p:grpSpPr>
          <a:xfrm>
            <a:off x="7502316" y="3788461"/>
            <a:ext cx="854128" cy="167242"/>
            <a:chOff x="8773541" y="4198620"/>
            <a:chExt cx="998855" cy="195580"/>
          </a:xfrm>
        </p:grpSpPr>
        <p:sp>
          <p:nvSpPr>
            <p:cNvPr id="19" name="object 19"/>
            <p:cNvSpPr/>
            <p:nvPr/>
          </p:nvSpPr>
          <p:spPr>
            <a:xfrm>
              <a:off x="8776589" y="4201667"/>
              <a:ext cx="992505" cy="157480"/>
            </a:xfrm>
            <a:custGeom>
              <a:avLst/>
              <a:gdLst/>
              <a:ahLst/>
              <a:cxnLst/>
              <a:rect l="l" t="t" r="r" b="b"/>
              <a:pathLst>
                <a:path w="992504" h="157479">
                  <a:moveTo>
                    <a:pt x="992136" y="0"/>
                  </a:moveTo>
                  <a:lnTo>
                    <a:pt x="124980" y="0"/>
                  </a:lnTo>
                  <a:lnTo>
                    <a:pt x="0" y="156972"/>
                  </a:lnTo>
                  <a:lnTo>
                    <a:pt x="867168" y="156972"/>
                  </a:lnTo>
                  <a:lnTo>
                    <a:pt x="992136" y="0"/>
                  </a:lnTo>
                  <a:close/>
                </a:path>
              </a:pathLst>
            </a:custGeom>
            <a:solidFill>
              <a:srgbClr val="C9C9B6"/>
            </a:solidFill>
          </p:spPr>
          <p:txBody>
            <a:bodyPr wrap="square" lIns="0" tIns="0" rIns="0" bIns="0" rtlCol="0"/>
            <a:lstStyle/>
            <a:p>
              <a:endParaRPr sz="1539"/>
            </a:p>
          </p:txBody>
        </p:sp>
        <p:sp>
          <p:nvSpPr>
            <p:cNvPr id="20" name="object 20"/>
            <p:cNvSpPr/>
            <p:nvPr/>
          </p:nvSpPr>
          <p:spPr>
            <a:xfrm>
              <a:off x="8776589" y="4201668"/>
              <a:ext cx="992505" cy="157480"/>
            </a:xfrm>
            <a:custGeom>
              <a:avLst/>
              <a:gdLst/>
              <a:ahLst/>
              <a:cxnLst/>
              <a:rect l="l" t="t" r="r" b="b"/>
              <a:pathLst>
                <a:path w="992504" h="157479">
                  <a:moveTo>
                    <a:pt x="0" y="156972"/>
                  </a:moveTo>
                  <a:lnTo>
                    <a:pt x="124980" y="0"/>
                  </a:lnTo>
                  <a:lnTo>
                    <a:pt x="992136" y="0"/>
                  </a:lnTo>
                  <a:lnTo>
                    <a:pt x="867168" y="156972"/>
                  </a:lnTo>
                  <a:lnTo>
                    <a:pt x="0" y="156972"/>
                  </a:lnTo>
                  <a:close/>
                </a:path>
              </a:pathLst>
            </a:custGeom>
            <a:ln w="6096">
              <a:solidFill>
                <a:srgbClr val="494936"/>
              </a:solidFill>
            </a:ln>
          </p:spPr>
          <p:txBody>
            <a:bodyPr wrap="square" lIns="0" tIns="0" rIns="0" bIns="0" rtlCol="0"/>
            <a:lstStyle/>
            <a:p>
              <a:endParaRPr sz="1539"/>
            </a:p>
          </p:txBody>
        </p:sp>
        <p:sp>
          <p:nvSpPr>
            <p:cNvPr id="21" name="object 21"/>
            <p:cNvSpPr/>
            <p:nvPr/>
          </p:nvSpPr>
          <p:spPr>
            <a:xfrm>
              <a:off x="9643757" y="4201668"/>
              <a:ext cx="125095" cy="189230"/>
            </a:xfrm>
            <a:custGeom>
              <a:avLst/>
              <a:gdLst/>
              <a:ahLst/>
              <a:cxnLst/>
              <a:rect l="l" t="t" r="r" b="b"/>
              <a:pathLst>
                <a:path w="125095" h="189229">
                  <a:moveTo>
                    <a:pt x="0" y="188976"/>
                  </a:moveTo>
                  <a:lnTo>
                    <a:pt x="124968" y="56387"/>
                  </a:lnTo>
                  <a:lnTo>
                    <a:pt x="124968" y="0"/>
                  </a:lnTo>
                  <a:lnTo>
                    <a:pt x="0" y="156972"/>
                  </a:lnTo>
                  <a:lnTo>
                    <a:pt x="0" y="188976"/>
                  </a:lnTo>
                  <a:close/>
                </a:path>
              </a:pathLst>
            </a:custGeom>
            <a:ln w="6096">
              <a:solidFill>
                <a:srgbClr val="494936"/>
              </a:solidFill>
            </a:ln>
          </p:spPr>
          <p:txBody>
            <a:bodyPr wrap="square" lIns="0" tIns="0" rIns="0" bIns="0" rtlCol="0"/>
            <a:lstStyle/>
            <a:p>
              <a:endParaRPr sz="1539"/>
            </a:p>
          </p:txBody>
        </p:sp>
        <p:sp>
          <p:nvSpPr>
            <p:cNvPr id="22" name="object 22"/>
            <p:cNvSpPr/>
            <p:nvPr/>
          </p:nvSpPr>
          <p:spPr>
            <a:xfrm>
              <a:off x="8776589" y="4358639"/>
              <a:ext cx="867410" cy="32384"/>
            </a:xfrm>
            <a:custGeom>
              <a:avLst/>
              <a:gdLst/>
              <a:ahLst/>
              <a:cxnLst/>
              <a:rect l="l" t="t" r="r" b="b"/>
              <a:pathLst>
                <a:path w="867409" h="32385">
                  <a:moveTo>
                    <a:pt x="867156" y="0"/>
                  </a:moveTo>
                  <a:lnTo>
                    <a:pt x="0" y="0"/>
                  </a:lnTo>
                  <a:lnTo>
                    <a:pt x="0" y="32004"/>
                  </a:lnTo>
                  <a:lnTo>
                    <a:pt x="867156" y="32004"/>
                  </a:lnTo>
                  <a:lnTo>
                    <a:pt x="867156" y="0"/>
                  </a:lnTo>
                  <a:close/>
                </a:path>
              </a:pathLst>
            </a:custGeom>
            <a:solidFill>
              <a:srgbClr val="B7B79D"/>
            </a:solidFill>
          </p:spPr>
          <p:txBody>
            <a:bodyPr wrap="square" lIns="0" tIns="0" rIns="0" bIns="0" rtlCol="0"/>
            <a:lstStyle/>
            <a:p>
              <a:endParaRPr sz="1539"/>
            </a:p>
          </p:txBody>
        </p:sp>
        <p:sp>
          <p:nvSpPr>
            <p:cNvPr id="23" name="object 23"/>
            <p:cNvSpPr/>
            <p:nvPr/>
          </p:nvSpPr>
          <p:spPr>
            <a:xfrm>
              <a:off x="8776589" y="4358640"/>
              <a:ext cx="867410" cy="32384"/>
            </a:xfrm>
            <a:custGeom>
              <a:avLst/>
              <a:gdLst/>
              <a:ahLst/>
              <a:cxnLst/>
              <a:rect l="l" t="t" r="r" b="b"/>
              <a:pathLst>
                <a:path w="867409" h="32385">
                  <a:moveTo>
                    <a:pt x="0" y="32003"/>
                  </a:moveTo>
                  <a:lnTo>
                    <a:pt x="0" y="0"/>
                  </a:lnTo>
                  <a:lnTo>
                    <a:pt x="867155" y="0"/>
                  </a:lnTo>
                  <a:lnTo>
                    <a:pt x="867155" y="32003"/>
                  </a:lnTo>
                  <a:lnTo>
                    <a:pt x="0" y="32003"/>
                  </a:lnTo>
                  <a:close/>
                </a:path>
              </a:pathLst>
            </a:custGeom>
            <a:ln w="6095">
              <a:solidFill>
                <a:srgbClr val="494936"/>
              </a:solidFill>
            </a:ln>
          </p:spPr>
          <p:txBody>
            <a:bodyPr wrap="square" lIns="0" tIns="0" rIns="0" bIns="0" rtlCol="0"/>
            <a:lstStyle/>
            <a:p>
              <a:endParaRPr sz="1539"/>
            </a:p>
          </p:txBody>
        </p:sp>
      </p:grpSp>
      <p:grpSp>
        <p:nvGrpSpPr>
          <p:cNvPr id="24" name="object 24"/>
          <p:cNvGrpSpPr/>
          <p:nvPr/>
        </p:nvGrpSpPr>
        <p:grpSpPr>
          <a:xfrm>
            <a:off x="6367894" y="2848866"/>
            <a:ext cx="589147" cy="1308613"/>
            <a:chOff x="7446898" y="3099816"/>
            <a:chExt cx="688975" cy="1530350"/>
          </a:xfrm>
        </p:grpSpPr>
        <p:sp>
          <p:nvSpPr>
            <p:cNvPr id="25" name="object 25"/>
            <p:cNvSpPr/>
            <p:nvPr/>
          </p:nvSpPr>
          <p:spPr>
            <a:xfrm>
              <a:off x="7850772" y="3105911"/>
              <a:ext cx="265430" cy="1515110"/>
            </a:xfrm>
            <a:custGeom>
              <a:avLst/>
              <a:gdLst/>
              <a:ahLst/>
              <a:cxnLst/>
              <a:rect l="l" t="t" r="r" b="b"/>
              <a:pathLst>
                <a:path w="265429" h="1515110">
                  <a:moveTo>
                    <a:pt x="265176" y="6096"/>
                  </a:moveTo>
                  <a:lnTo>
                    <a:pt x="260591" y="10820"/>
                  </a:lnTo>
                  <a:lnTo>
                    <a:pt x="260591" y="0"/>
                  </a:lnTo>
                  <a:lnTo>
                    <a:pt x="0" y="263652"/>
                  </a:lnTo>
                  <a:lnTo>
                    <a:pt x="0" y="1510284"/>
                  </a:lnTo>
                  <a:lnTo>
                    <a:pt x="7620" y="1502575"/>
                  </a:lnTo>
                  <a:lnTo>
                    <a:pt x="7620" y="1514856"/>
                  </a:lnTo>
                  <a:lnTo>
                    <a:pt x="265176" y="1252728"/>
                  </a:lnTo>
                  <a:lnTo>
                    <a:pt x="265176" y="6096"/>
                  </a:lnTo>
                  <a:close/>
                </a:path>
              </a:pathLst>
            </a:custGeom>
            <a:solidFill>
              <a:srgbClr val="770000"/>
            </a:solidFill>
          </p:spPr>
          <p:txBody>
            <a:bodyPr wrap="square" lIns="0" tIns="0" rIns="0" bIns="0" rtlCol="0"/>
            <a:lstStyle/>
            <a:p>
              <a:endParaRPr sz="1539"/>
            </a:p>
          </p:txBody>
        </p:sp>
        <p:sp>
          <p:nvSpPr>
            <p:cNvPr id="26" name="object 26"/>
            <p:cNvSpPr/>
            <p:nvPr/>
          </p:nvSpPr>
          <p:spPr>
            <a:xfrm>
              <a:off x="7858391" y="3112008"/>
              <a:ext cx="257810" cy="1508760"/>
            </a:xfrm>
            <a:custGeom>
              <a:avLst/>
              <a:gdLst/>
              <a:ahLst/>
              <a:cxnLst/>
              <a:rect l="l" t="t" r="r" b="b"/>
              <a:pathLst>
                <a:path w="257809" h="1508760">
                  <a:moveTo>
                    <a:pt x="0" y="265175"/>
                  </a:moveTo>
                  <a:lnTo>
                    <a:pt x="257556" y="0"/>
                  </a:lnTo>
                  <a:lnTo>
                    <a:pt x="257556" y="1246631"/>
                  </a:lnTo>
                  <a:lnTo>
                    <a:pt x="0" y="1508759"/>
                  </a:lnTo>
                  <a:lnTo>
                    <a:pt x="0" y="265175"/>
                  </a:lnTo>
                  <a:close/>
                </a:path>
              </a:pathLst>
            </a:custGeom>
            <a:ln w="18288">
              <a:solidFill>
                <a:srgbClr val="AAAAAA"/>
              </a:solidFill>
            </a:ln>
          </p:spPr>
          <p:txBody>
            <a:bodyPr wrap="square" lIns="0" tIns="0" rIns="0" bIns="0" rtlCol="0"/>
            <a:lstStyle/>
            <a:p>
              <a:endParaRPr sz="1539"/>
            </a:p>
          </p:txBody>
        </p:sp>
        <p:sp>
          <p:nvSpPr>
            <p:cNvPr id="27" name="object 27"/>
            <p:cNvSpPr/>
            <p:nvPr/>
          </p:nvSpPr>
          <p:spPr>
            <a:xfrm>
              <a:off x="7852388" y="3317748"/>
              <a:ext cx="271145" cy="276225"/>
            </a:xfrm>
            <a:custGeom>
              <a:avLst/>
              <a:gdLst/>
              <a:ahLst/>
              <a:cxnLst/>
              <a:rect l="l" t="t" r="r" b="b"/>
              <a:pathLst>
                <a:path w="271145" h="276225">
                  <a:moveTo>
                    <a:pt x="0" y="275844"/>
                  </a:moveTo>
                  <a:lnTo>
                    <a:pt x="271060" y="0"/>
                  </a:lnTo>
                </a:path>
              </a:pathLst>
            </a:custGeom>
            <a:ln w="24384">
              <a:solidFill>
                <a:srgbClr val="AAAAAA"/>
              </a:solidFill>
            </a:ln>
          </p:spPr>
          <p:txBody>
            <a:bodyPr wrap="square" lIns="0" tIns="0" rIns="0" bIns="0" rtlCol="0"/>
            <a:lstStyle/>
            <a:p>
              <a:endParaRPr sz="1539"/>
            </a:p>
          </p:txBody>
        </p:sp>
        <p:sp>
          <p:nvSpPr>
            <p:cNvPr id="28" name="object 28"/>
            <p:cNvSpPr/>
            <p:nvPr/>
          </p:nvSpPr>
          <p:spPr>
            <a:xfrm>
              <a:off x="7850771" y="3517392"/>
              <a:ext cx="272415" cy="276860"/>
            </a:xfrm>
            <a:custGeom>
              <a:avLst/>
              <a:gdLst/>
              <a:ahLst/>
              <a:cxnLst/>
              <a:rect l="l" t="t" r="r" b="b"/>
              <a:pathLst>
                <a:path w="272415" h="276860">
                  <a:moveTo>
                    <a:pt x="0" y="276458"/>
                  </a:moveTo>
                  <a:lnTo>
                    <a:pt x="272188" y="0"/>
                  </a:lnTo>
                </a:path>
              </a:pathLst>
            </a:custGeom>
            <a:ln w="24384">
              <a:solidFill>
                <a:srgbClr val="AAAAAA"/>
              </a:solidFill>
            </a:ln>
          </p:spPr>
          <p:txBody>
            <a:bodyPr wrap="square" lIns="0" tIns="0" rIns="0" bIns="0" rtlCol="0"/>
            <a:lstStyle/>
            <a:p>
              <a:endParaRPr sz="1539"/>
            </a:p>
          </p:txBody>
        </p:sp>
        <p:sp>
          <p:nvSpPr>
            <p:cNvPr id="29" name="object 29"/>
            <p:cNvSpPr/>
            <p:nvPr/>
          </p:nvSpPr>
          <p:spPr>
            <a:xfrm>
              <a:off x="7850891" y="3715512"/>
              <a:ext cx="273050" cy="277495"/>
            </a:xfrm>
            <a:custGeom>
              <a:avLst/>
              <a:gdLst/>
              <a:ahLst/>
              <a:cxnLst/>
              <a:rect l="l" t="t" r="r" b="b"/>
              <a:pathLst>
                <a:path w="273050" h="277495">
                  <a:moveTo>
                    <a:pt x="0" y="277367"/>
                  </a:moveTo>
                  <a:lnTo>
                    <a:pt x="272558" y="0"/>
                  </a:lnTo>
                </a:path>
              </a:pathLst>
            </a:custGeom>
            <a:ln w="24384">
              <a:solidFill>
                <a:srgbClr val="AAAAAA"/>
              </a:solidFill>
            </a:ln>
          </p:spPr>
          <p:txBody>
            <a:bodyPr wrap="square" lIns="0" tIns="0" rIns="0" bIns="0" rtlCol="0"/>
            <a:lstStyle/>
            <a:p>
              <a:endParaRPr sz="1539"/>
            </a:p>
          </p:txBody>
        </p:sp>
        <p:sp>
          <p:nvSpPr>
            <p:cNvPr id="30" name="object 30"/>
            <p:cNvSpPr/>
            <p:nvPr/>
          </p:nvSpPr>
          <p:spPr>
            <a:xfrm>
              <a:off x="7853367" y="3916680"/>
              <a:ext cx="269240" cy="273050"/>
            </a:xfrm>
            <a:custGeom>
              <a:avLst/>
              <a:gdLst/>
              <a:ahLst/>
              <a:cxnLst/>
              <a:rect l="l" t="t" r="r" b="b"/>
              <a:pathLst>
                <a:path w="269240" h="273050">
                  <a:moveTo>
                    <a:pt x="0" y="272796"/>
                  </a:moveTo>
                  <a:lnTo>
                    <a:pt x="269102" y="0"/>
                  </a:lnTo>
                </a:path>
              </a:pathLst>
            </a:custGeom>
            <a:ln w="24384">
              <a:solidFill>
                <a:srgbClr val="AAAAAA"/>
              </a:solidFill>
            </a:ln>
          </p:spPr>
          <p:txBody>
            <a:bodyPr wrap="square" lIns="0" tIns="0" rIns="0" bIns="0" rtlCol="0"/>
            <a:lstStyle/>
            <a:p>
              <a:endParaRPr sz="1539"/>
            </a:p>
          </p:txBody>
        </p:sp>
        <p:sp>
          <p:nvSpPr>
            <p:cNvPr id="31" name="object 31"/>
            <p:cNvSpPr/>
            <p:nvPr/>
          </p:nvSpPr>
          <p:spPr>
            <a:xfrm>
              <a:off x="7852877" y="4140708"/>
              <a:ext cx="270510" cy="274320"/>
            </a:xfrm>
            <a:custGeom>
              <a:avLst/>
              <a:gdLst/>
              <a:ahLst/>
              <a:cxnLst/>
              <a:rect l="l" t="t" r="r" b="b"/>
              <a:pathLst>
                <a:path w="270509" h="274320">
                  <a:moveTo>
                    <a:pt x="0" y="274319"/>
                  </a:moveTo>
                  <a:lnTo>
                    <a:pt x="270083" y="0"/>
                  </a:lnTo>
                </a:path>
              </a:pathLst>
            </a:custGeom>
            <a:ln w="24384">
              <a:solidFill>
                <a:srgbClr val="AAAAAA"/>
              </a:solidFill>
            </a:ln>
          </p:spPr>
          <p:txBody>
            <a:bodyPr wrap="square" lIns="0" tIns="0" rIns="0" bIns="0" rtlCol="0"/>
            <a:lstStyle/>
            <a:p>
              <a:endParaRPr sz="1539"/>
            </a:p>
          </p:txBody>
        </p:sp>
        <p:sp>
          <p:nvSpPr>
            <p:cNvPr id="32" name="object 32"/>
            <p:cNvSpPr/>
            <p:nvPr/>
          </p:nvSpPr>
          <p:spPr>
            <a:xfrm>
              <a:off x="7936103" y="3293363"/>
              <a:ext cx="102235" cy="1149350"/>
            </a:xfrm>
            <a:custGeom>
              <a:avLst/>
              <a:gdLst/>
              <a:ahLst/>
              <a:cxnLst/>
              <a:rect l="l" t="t" r="r" b="b"/>
              <a:pathLst>
                <a:path w="102234" h="1149350">
                  <a:moveTo>
                    <a:pt x="18288" y="0"/>
                  </a:moveTo>
                  <a:lnTo>
                    <a:pt x="0" y="0"/>
                  </a:lnTo>
                  <a:lnTo>
                    <a:pt x="0" y="210312"/>
                  </a:lnTo>
                  <a:lnTo>
                    <a:pt x="18288" y="210312"/>
                  </a:lnTo>
                  <a:lnTo>
                    <a:pt x="18288" y="0"/>
                  </a:lnTo>
                  <a:close/>
                </a:path>
                <a:path w="102234" h="1149350">
                  <a:moveTo>
                    <a:pt x="25920" y="403860"/>
                  </a:moveTo>
                  <a:lnTo>
                    <a:pt x="7632" y="403860"/>
                  </a:lnTo>
                  <a:lnTo>
                    <a:pt x="7632" y="595884"/>
                  </a:lnTo>
                  <a:lnTo>
                    <a:pt x="25920" y="595884"/>
                  </a:lnTo>
                  <a:lnTo>
                    <a:pt x="25920" y="403860"/>
                  </a:lnTo>
                  <a:close/>
                </a:path>
                <a:path w="102234" h="1149350">
                  <a:moveTo>
                    <a:pt x="32004" y="902208"/>
                  </a:moveTo>
                  <a:lnTo>
                    <a:pt x="13716" y="902208"/>
                  </a:lnTo>
                  <a:lnTo>
                    <a:pt x="13716" y="1013460"/>
                  </a:lnTo>
                  <a:lnTo>
                    <a:pt x="32004" y="1013460"/>
                  </a:lnTo>
                  <a:lnTo>
                    <a:pt x="32004" y="902208"/>
                  </a:lnTo>
                  <a:close/>
                </a:path>
                <a:path w="102234" h="1149350">
                  <a:moveTo>
                    <a:pt x="88392" y="126492"/>
                  </a:moveTo>
                  <a:lnTo>
                    <a:pt x="70104" y="126492"/>
                  </a:lnTo>
                  <a:lnTo>
                    <a:pt x="70104" y="338328"/>
                  </a:lnTo>
                  <a:lnTo>
                    <a:pt x="88392" y="338328"/>
                  </a:lnTo>
                  <a:lnTo>
                    <a:pt x="88392" y="126492"/>
                  </a:lnTo>
                  <a:close/>
                </a:path>
                <a:path w="102234" h="1149350">
                  <a:moveTo>
                    <a:pt x="94488" y="539496"/>
                  </a:moveTo>
                  <a:lnTo>
                    <a:pt x="76200" y="539496"/>
                  </a:lnTo>
                  <a:lnTo>
                    <a:pt x="76200" y="597408"/>
                  </a:lnTo>
                  <a:lnTo>
                    <a:pt x="77736" y="597408"/>
                  </a:lnTo>
                  <a:lnTo>
                    <a:pt x="77736" y="725424"/>
                  </a:lnTo>
                  <a:lnTo>
                    <a:pt x="94488" y="725424"/>
                  </a:lnTo>
                  <a:lnTo>
                    <a:pt x="94488" y="597408"/>
                  </a:lnTo>
                  <a:lnTo>
                    <a:pt x="94488" y="539496"/>
                  </a:lnTo>
                  <a:close/>
                </a:path>
                <a:path w="102234" h="1149350">
                  <a:moveTo>
                    <a:pt x="102120" y="937260"/>
                  </a:moveTo>
                  <a:lnTo>
                    <a:pt x="83832" y="937260"/>
                  </a:lnTo>
                  <a:lnTo>
                    <a:pt x="83832" y="1149096"/>
                  </a:lnTo>
                  <a:lnTo>
                    <a:pt x="102120" y="1149096"/>
                  </a:lnTo>
                  <a:lnTo>
                    <a:pt x="102120" y="937260"/>
                  </a:lnTo>
                  <a:close/>
                </a:path>
              </a:pathLst>
            </a:custGeom>
            <a:solidFill>
              <a:srgbClr val="AAAAAA"/>
            </a:solidFill>
          </p:spPr>
          <p:txBody>
            <a:bodyPr wrap="square" lIns="0" tIns="0" rIns="0" bIns="0" rtlCol="0"/>
            <a:lstStyle/>
            <a:p>
              <a:endParaRPr sz="1539"/>
            </a:p>
          </p:txBody>
        </p:sp>
        <p:sp>
          <p:nvSpPr>
            <p:cNvPr id="33" name="object 33"/>
            <p:cNvSpPr/>
            <p:nvPr/>
          </p:nvSpPr>
          <p:spPr>
            <a:xfrm>
              <a:off x="7484999" y="3369563"/>
              <a:ext cx="374015" cy="210820"/>
            </a:xfrm>
            <a:custGeom>
              <a:avLst/>
              <a:gdLst/>
              <a:ahLst/>
              <a:cxnLst/>
              <a:rect l="l" t="t" r="r" b="b"/>
              <a:pathLst>
                <a:path w="374015" h="210820">
                  <a:moveTo>
                    <a:pt x="373392" y="7620"/>
                  </a:moveTo>
                  <a:lnTo>
                    <a:pt x="365760" y="7620"/>
                  </a:lnTo>
                  <a:lnTo>
                    <a:pt x="365760" y="0"/>
                  </a:lnTo>
                  <a:lnTo>
                    <a:pt x="0" y="0"/>
                  </a:lnTo>
                  <a:lnTo>
                    <a:pt x="0" y="205740"/>
                  </a:lnTo>
                  <a:lnTo>
                    <a:pt x="6108" y="205740"/>
                  </a:lnTo>
                  <a:lnTo>
                    <a:pt x="6108" y="210312"/>
                  </a:lnTo>
                  <a:lnTo>
                    <a:pt x="373392" y="210312"/>
                  </a:lnTo>
                  <a:lnTo>
                    <a:pt x="373392" y="7620"/>
                  </a:lnTo>
                  <a:close/>
                </a:path>
              </a:pathLst>
            </a:custGeom>
            <a:solidFill>
              <a:srgbClr val="AA0000"/>
            </a:solidFill>
          </p:spPr>
          <p:txBody>
            <a:bodyPr wrap="square" lIns="0" tIns="0" rIns="0" bIns="0" rtlCol="0"/>
            <a:lstStyle/>
            <a:p>
              <a:endParaRPr sz="1539"/>
            </a:p>
          </p:txBody>
        </p:sp>
        <p:sp>
          <p:nvSpPr>
            <p:cNvPr id="34" name="object 34"/>
            <p:cNvSpPr/>
            <p:nvPr/>
          </p:nvSpPr>
          <p:spPr>
            <a:xfrm>
              <a:off x="7491107" y="3377184"/>
              <a:ext cx="367665" cy="203200"/>
            </a:xfrm>
            <a:custGeom>
              <a:avLst/>
              <a:gdLst/>
              <a:ahLst/>
              <a:cxnLst/>
              <a:rect l="l" t="t" r="r" b="b"/>
              <a:pathLst>
                <a:path w="367665" h="203200">
                  <a:moveTo>
                    <a:pt x="0" y="0"/>
                  </a:moveTo>
                  <a:lnTo>
                    <a:pt x="0" y="202691"/>
                  </a:lnTo>
                  <a:lnTo>
                    <a:pt x="367283" y="202691"/>
                  </a:lnTo>
                  <a:lnTo>
                    <a:pt x="367283" y="0"/>
                  </a:lnTo>
                  <a:lnTo>
                    <a:pt x="0" y="0"/>
                  </a:lnTo>
                  <a:close/>
                </a:path>
              </a:pathLst>
            </a:custGeom>
            <a:ln w="18288">
              <a:solidFill>
                <a:srgbClr val="C6C6C6"/>
              </a:solidFill>
            </a:ln>
          </p:spPr>
          <p:txBody>
            <a:bodyPr wrap="square" lIns="0" tIns="0" rIns="0" bIns="0" rtlCol="0"/>
            <a:lstStyle/>
            <a:p>
              <a:endParaRPr sz="1539"/>
            </a:p>
          </p:txBody>
        </p:sp>
        <p:sp>
          <p:nvSpPr>
            <p:cNvPr id="35" name="object 35"/>
            <p:cNvSpPr/>
            <p:nvPr/>
          </p:nvSpPr>
          <p:spPr>
            <a:xfrm>
              <a:off x="7484999" y="3575303"/>
              <a:ext cx="374015" cy="210820"/>
            </a:xfrm>
            <a:custGeom>
              <a:avLst/>
              <a:gdLst/>
              <a:ahLst/>
              <a:cxnLst/>
              <a:rect l="l" t="t" r="r" b="b"/>
              <a:pathLst>
                <a:path w="374015" h="210820">
                  <a:moveTo>
                    <a:pt x="373392" y="4572"/>
                  </a:moveTo>
                  <a:lnTo>
                    <a:pt x="365760" y="4572"/>
                  </a:lnTo>
                  <a:lnTo>
                    <a:pt x="365760" y="0"/>
                  </a:lnTo>
                  <a:lnTo>
                    <a:pt x="0" y="0"/>
                  </a:lnTo>
                  <a:lnTo>
                    <a:pt x="0" y="205740"/>
                  </a:lnTo>
                  <a:lnTo>
                    <a:pt x="6108" y="205740"/>
                  </a:lnTo>
                  <a:lnTo>
                    <a:pt x="6108" y="210312"/>
                  </a:lnTo>
                  <a:lnTo>
                    <a:pt x="373392" y="210312"/>
                  </a:lnTo>
                  <a:lnTo>
                    <a:pt x="373392" y="4572"/>
                  </a:lnTo>
                  <a:close/>
                </a:path>
              </a:pathLst>
            </a:custGeom>
            <a:solidFill>
              <a:srgbClr val="AA0000"/>
            </a:solidFill>
          </p:spPr>
          <p:txBody>
            <a:bodyPr wrap="square" lIns="0" tIns="0" rIns="0" bIns="0" rtlCol="0"/>
            <a:lstStyle/>
            <a:p>
              <a:endParaRPr sz="1539"/>
            </a:p>
          </p:txBody>
        </p:sp>
        <p:sp>
          <p:nvSpPr>
            <p:cNvPr id="36" name="object 36"/>
            <p:cNvSpPr/>
            <p:nvPr/>
          </p:nvSpPr>
          <p:spPr>
            <a:xfrm>
              <a:off x="7491107" y="3579876"/>
              <a:ext cx="367665" cy="205740"/>
            </a:xfrm>
            <a:custGeom>
              <a:avLst/>
              <a:gdLst/>
              <a:ahLst/>
              <a:cxnLst/>
              <a:rect l="l" t="t" r="r" b="b"/>
              <a:pathLst>
                <a:path w="367665" h="205739">
                  <a:moveTo>
                    <a:pt x="0" y="0"/>
                  </a:moveTo>
                  <a:lnTo>
                    <a:pt x="0" y="205739"/>
                  </a:lnTo>
                  <a:lnTo>
                    <a:pt x="367283" y="205739"/>
                  </a:lnTo>
                  <a:lnTo>
                    <a:pt x="367283" y="0"/>
                  </a:lnTo>
                  <a:lnTo>
                    <a:pt x="0" y="0"/>
                  </a:lnTo>
                  <a:close/>
                </a:path>
              </a:pathLst>
            </a:custGeom>
            <a:ln w="18288">
              <a:solidFill>
                <a:srgbClr val="C6C6C6"/>
              </a:solidFill>
            </a:ln>
          </p:spPr>
          <p:txBody>
            <a:bodyPr wrap="square" lIns="0" tIns="0" rIns="0" bIns="0" rtlCol="0"/>
            <a:lstStyle/>
            <a:p>
              <a:endParaRPr sz="1539"/>
            </a:p>
          </p:txBody>
        </p:sp>
        <p:sp>
          <p:nvSpPr>
            <p:cNvPr id="37" name="object 37"/>
            <p:cNvSpPr/>
            <p:nvPr/>
          </p:nvSpPr>
          <p:spPr>
            <a:xfrm>
              <a:off x="7484999" y="3781043"/>
              <a:ext cx="374015" cy="212090"/>
            </a:xfrm>
            <a:custGeom>
              <a:avLst/>
              <a:gdLst/>
              <a:ahLst/>
              <a:cxnLst/>
              <a:rect l="l" t="t" r="r" b="b"/>
              <a:pathLst>
                <a:path w="374015" h="212089">
                  <a:moveTo>
                    <a:pt x="373392" y="4572"/>
                  </a:moveTo>
                  <a:lnTo>
                    <a:pt x="365760" y="4572"/>
                  </a:lnTo>
                  <a:lnTo>
                    <a:pt x="365760" y="0"/>
                  </a:lnTo>
                  <a:lnTo>
                    <a:pt x="0" y="0"/>
                  </a:lnTo>
                  <a:lnTo>
                    <a:pt x="0" y="109728"/>
                  </a:lnTo>
                  <a:lnTo>
                    <a:pt x="0" y="205740"/>
                  </a:lnTo>
                  <a:lnTo>
                    <a:pt x="6108" y="205740"/>
                  </a:lnTo>
                  <a:lnTo>
                    <a:pt x="6108" y="211836"/>
                  </a:lnTo>
                  <a:lnTo>
                    <a:pt x="124980" y="211836"/>
                  </a:lnTo>
                  <a:lnTo>
                    <a:pt x="124980" y="205740"/>
                  </a:lnTo>
                  <a:lnTo>
                    <a:pt x="124980" y="109728"/>
                  </a:lnTo>
                  <a:lnTo>
                    <a:pt x="365760" y="109728"/>
                  </a:lnTo>
                  <a:lnTo>
                    <a:pt x="373392" y="109728"/>
                  </a:lnTo>
                  <a:lnTo>
                    <a:pt x="373392" y="4572"/>
                  </a:lnTo>
                  <a:close/>
                </a:path>
              </a:pathLst>
            </a:custGeom>
            <a:solidFill>
              <a:srgbClr val="AA0000"/>
            </a:solidFill>
          </p:spPr>
          <p:txBody>
            <a:bodyPr wrap="square" lIns="0" tIns="0" rIns="0" bIns="0" rtlCol="0"/>
            <a:lstStyle/>
            <a:p>
              <a:endParaRPr sz="1539"/>
            </a:p>
          </p:txBody>
        </p:sp>
        <p:sp>
          <p:nvSpPr>
            <p:cNvPr id="38" name="object 38"/>
            <p:cNvSpPr/>
            <p:nvPr/>
          </p:nvSpPr>
          <p:spPr>
            <a:xfrm>
              <a:off x="7491107" y="3785616"/>
              <a:ext cx="367665" cy="207645"/>
            </a:xfrm>
            <a:custGeom>
              <a:avLst/>
              <a:gdLst/>
              <a:ahLst/>
              <a:cxnLst/>
              <a:rect l="l" t="t" r="r" b="b"/>
              <a:pathLst>
                <a:path w="367665" h="207645">
                  <a:moveTo>
                    <a:pt x="0" y="0"/>
                  </a:moveTo>
                  <a:lnTo>
                    <a:pt x="0" y="207263"/>
                  </a:lnTo>
                  <a:lnTo>
                    <a:pt x="367283" y="207263"/>
                  </a:lnTo>
                  <a:lnTo>
                    <a:pt x="367283" y="0"/>
                  </a:lnTo>
                  <a:lnTo>
                    <a:pt x="0" y="0"/>
                  </a:lnTo>
                  <a:close/>
                </a:path>
              </a:pathLst>
            </a:custGeom>
            <a:ln w="18288">
              <a:solidFill>
                <a:srgbClr val="C6C6C6"/>
              </a:solidFill>
            </a:ln>
          </p:spPr>
          <p:txBody>
            <a:bodyPr wrap="square" lIns="0" tIns="0" rIns="0" bIns="0" rtlCol="0"/>
            <a:lstStyle/>
            <a:p>
              <a:endParaRPr sz="1539"/>
            </a:p>
          </p:txBody>
        </p:sp>
        <p:sp>
          <p:nvSpPr>
            <p:cNvPr id="39" name="object 39"/>
            <p:cNvSpPr/>
            <p:nvPr/>
          </p:nvSpPr>
          <p:spPr>
            <a:xfrm>
              <a:off x="7484999" y="3986783"/>
              <a:ext cx="374015" cy="216535"/>
            </a:xfrm>
            <a:custGeom>
              <a:avLst/>
              <a:gdLst/>
              <a:ahLst/>
              <a:cxnLst/>
              <a:rect l="l" t="t" r="r" b="b"/>
              <a:pathLst>
                <a:path w="374015" h="216535">
                  <a:moveTo>
                    <a:pt x="373392" y="208788"/>
                  </a:moveTo>
                  <a:lnTo>
                    <a:pt x="365760" y="208788"/>
                  </a:lnTo>
                  <a:lnTo>
                    <a:pt x="124980" y="208788"/>
                  </a:lnTo>
                  <a:lnTo>
                    <a:pt x="124980" y="6096"/>
                  </a:lnTo>
                  <a:lnTo>
                    <a:pt x="124980" y="0"/>
                  </a:lnTo>
                  <a:lnTo>
                    <a:pt x="0" y="0"/>
                  </a:lnTo>
                  <a:lnTo>
                    <a:pt x="0" y="208788"/>
                  </a:lnTo>
                  <a:lnTo>
                    <a:pt x="0" y="211836"/>
                  </a:lnTo>
                  <a:lnTo>
                    <a:pt x="6108" y="211836"/>
                  </a:lnTo>
                  <a:lnTo>
                    <a:pt x="6108" y="216408"/>
                  </a:lnTo>
                  <a:lnTo>
                    <a:pt x="373392" y="216408"/>
                  </a:lnTo>
                  <a:lnTo>
                    <a:pt x="373392" y="208788"/>
                  </a:lnTo>
                  <a:close/>
                </a:path>
              </a:pathLst>
            </a:custGeom>
            <a:solidFill>
              <a:srgbClr val="AA0000"/>
            </a:solidFill>
          </p:spPr>
          <p:txBody>
            <a:bodyPr wrap="square" lIns="0" tIns="0" rIns="0" bIns="0" rtlCol="0"/>
            <a:lstStyle/>
            <a:p>
              <a:endParaRPr sz="1539"/>
            </a:p>
          </p:txBody>
        </p:sp>
        <p:sp>
          <p:nvSpPr>
            <p:cNvPr id="40" name="object 40"/>
            <p:cNvSpPr/>
            <p:nvPr/>
          </p:nvSpPr>
          <p:spPr>
            <a:xfrm>
              <a:off x="7491107" y="3992880"/>
              <a:ext cx="367665" cy="210820"/>
            </a:xfrm>
            <a:custGeom>
              <a:avLst/>
              <a:gdLst/>
              <a:ahLst/>
              <a:cxnLst/>
              <a:rect l="l" t="t" r="r" b="b"/>
              <a:pathLst>
                <a:path w="367665" h="210820">
                  <a:moveTo>
                    <a:pt x="0" y="0"/>
                  </a:moveTo>
                  <a:lnTo>
                    <a:pt x="0" y="210312"/>
                  </a:lnTo>
                  <a:lnTo>
                    <a:pt x="367283" y="210312"/>
                  </a:lnTo>
                  <a:lnTo>
                    <a:pt x="367283" y="0"/>
                  </a:lnTo>
                  <a:lnTo>
                    <a:pt x="0" y="0"/>
                  </a:lnTo>
                  <a:close/>
                </a:path>
              </a:pathLst>
            </a:custGeom>
            <a:ln w="18288">
              <a:solidFill>
                <a:srgbClr val="C6C6C6"/>
              </a:solidFill>
            </a:ln>
          </p:spPr>
          <p:txBody>
            <a:bodyPr wrap="square" lIns="0" tIns="0" rIns="0" bIns="0" rtlCol="0"/>
            <a:lstStyle/>
            <a:p>
              <a:endParaRPr sz="1539"/>
            </a:p>
          </p:txBody>
        </p:sp>
        <p:sp>
          <p:nvSpPr>
            <p:cNvPr id="41" name="object 41"/>
            <p:cNvSpPr/>
            <p:nvPr/>
          </p:nvSpPr>
          <p:spPr>
            <a:xfrm>
              <a:off x="7484999" y="4198619"/>
              <a:ext cx="374015" cy="210820"/>
            </a:xfrm>
            <a:custGeom>
              <a:avLst/>
              <a:gdLst/>
              <a:ahLst/>
              <a:cxnLst/>
              <a:rect l="l" t="t" r="r" b="b"/>
              <a:pathLst>
                <a:path w="374015" h="210820">
                  <a:moveTo>
                    <a:pt x="373392" y="4572"/>
                  </a:moveTo>
                  <a:lnTo>
                    <a:pt x="365760" y="4572"/>
                  </a:lnTo>
                  <a:lnTo>
                    <a:pt x="365760" y="0"/>
                  </a:lnTo>
                  <a:lnTo>
                    <a:pt x="0" y="0"/>
                  </a:lnTo>
                  <a:lnTo>
                    <a:pt x="0" y="205740"/>
                  </a:lnTo>
                  <a:lnTo>
                    <a:pt x="6108" y="205740"/>
                  </a:lnTo>
                  <a:lnTo>
                    <a:pt x="6108" y="210312"/>
                  </a:lnTo>
                  <a:lnTo>
                    <a:pt x="373392" y="210312"/>
                  </a:lnTo>
                  <a:lnTo>
                    <a:pt x="373392" y="4572"/>
                  </a:lnTo>
                  <a:close/>
                </a:path>
              </a:pathLst>
            </a:custGeom>
            <a:solidFill>
              <a:srgbClr val="AA0000"/>
            </a:solidFill>
          </p:spPr>
          <p:txBody>
            <a:bodyPr wrap="square" lIns="0" tIns="0" rIns="0" bIns="0" rtlCol="0"/>
            <a:lstStyle/>
            <a:p>
              <a:endParaRPr sz="1539"/>
            </a:p>
          </p:txBody>
        </p:sp>
        <p:sp>
          <p:nvSpPr>
            <p:cNvPr id="42" name="object 42"/>
            <p:cNvSpPr/>
            <p:nvPr/>
          </p:nvSpPr>
          <p:spPr>
            <a:xfrm>
              <a:off x="7491107" y="4203191"/>
              <a:ext cx="367665" cy="205740"/>
            </a:xfrm>
            <a:custGeom>
              <a:avLst/>
              <a:gdLst/>
              <a:ahLst/>
              <a:cxnLst/>
              <a:rect l="l" t="t" r="r" b="b"/>
              <a:pathLst>
                <a:path w="367665" h="205739">
                  <a:moveTo>
                    <a:pt x="0" y="0"/>
                  </a:moveTo>
                  <a:lnTo>
                    <a:pt x="0" y="205739"/>
                  </a:lnTo>
                  <a:lnTo>
                    <a:pt x="367283" y="205739"/>
                  </a:lnTo>
                  <a:lnTo>
                    <a:pt x="367283" y="0"/>
                  </a:lnTo>
                  <a:lnTo>
                    <a:pt x="0" y="0"/>
                  </a:lnTo>
                  <a:close/>
                </a:path>
              </a:pathLst>
            </a:custGeom>
            <a:ln w="18288">
              <a:solidFill>
                <a:srgbClr val="C6C6C6"/>
              </a:solidFill>
            </a:ln>
          </p:spPr>
          <p:txBody>
            <a:bodyPr wrap="square" lIns="0" tIns="0" rIns="0" bIns="0" rtlCol="0"/>
            <a:lstStyle/>
            <a:p>
              <a:endParaRPr sz="1539"/>
            </a:p>
          </p:txBody>
        </p:sp>
        <p:sp>
          <p:nvSpPr>
            <p:cNvPr id="43" name="object 43"/>
            <p:cNvSpPr/>
            <p:nvPr/>
          </p:nvSpPr>
          <p:spPr>
            <a:xfrm>
              <a:off x="7484999" y="4404359"/>
              <a:ext cx="374015" cy="212090"/>
            </a:xfrm>
            <a:custGeom>
              <a:avLst/>
              <a:gdLst/>
              <a:ahLst/>
              <a:cxnLst/>
              <a:rect l="l" t="t" r="r" b="b"/>
              <a:pathLst>
                <a:path w="374015" h="212089">
                  <a:moveTo>
                    <a:pt x="373392" y="4572"/>
                  </a:moveTo>
                  <a:lnTo>
                    <a:pt x="365760" y="4572"/>
                  </a:lnTo>
                  <a:lnTo>
                    <a:pt x="365760" y="0"/>
                  </a:lnTo>
                  <a:lnTo>
                    <a:pt x="0" y="0"/>
                  </a:lnTo>
                  <a:lnTo>
                    <a:pt x="0" y="205740"/>
                  </a:lnTo>
                  <a:lnTo>
                    <a:pt x="6108" y="205740"/>
                  </a:lnTo>
                  <a:lnTo>
                    <a:pt x="6108" y="211836"/>
                  </a:lnTo>
                  <a:lnTo>
                    <a:pt x="373392" y="211836"/>
                  </a:lnTo>
                  <a:lnTo>
                    <a:pt x="373392" y="4572"/>
                  </a:lnTo>
                  <a:close/>
                </a:path>
              </a:pathLst>
            </a:custGeom>
            <a:solidFill>
              <a:srgbClr val="AA0000"/>
            </a:solidFill>
          </p:spPr>
          <p:txBody>
            <a:bodyPr wrap="square" lIns="0" tIns="0" rIns="0" bIns="0" rtlCol="0"/>
            <a:lstStyle/>
            <a:p>
              <a:endParaRPr sz="1539"/>
            </a:p>
          </p:txBody>
        </p:sp>
        <p:sp>
          <p:nvSpPr>
            <p:cNvPr id="44" name="object 44"/>
            <p:cNvSpPr/>
            <p:nvPr/>
          </p:nvSpPr>
          <p:spPr>
            <a:xfrm>
              <a:off x="7491107" y="4408932"/>
              <a:ext cx="367665" cy="207645"/>
            </a:xfrm>
            <a:custGeom>
              <a:avLst/>
              <a:gdLst/>
              <a:ahLst/>
              <a:cxnLst/>
              <a:rect l="l" t="t" r="r" b="b"/>
              <a:pathLst>
                <a:path w="367665" h="207645">
                  <a:moveTo>
                    <a:pt x="0" y="0"/>
                  </a:moveTo>
                  <a:lnTo>
                    <a:pt x="0" y="207263"/>
                  </a:lnTo>
                  <a:lnTo>
                    <a:pt x="367283" y="207263"/>
                  </a:lnTo>
                  <a:lnTo>
                    <a:pt x="367283" y="0"/>
                  </a:lnTo>
                  <a:lnTo>
                    <a:pt x="0" y="0"/>
                  </a:lnTo>
                  <a:close/>
                </a:path>
              </a:pathLst>
            </a:custGeom>
            <a:ln w="18288">
              <a:solidFill>
                <a:srgbClr val="C6C6C6"/>
              </a:solidFill>
            </a:ln>
          </p:spPr>
          <p:txBody>
            <a:bodyPr wrap="square" lIns="0" tIns="0" rIns="0" bIns="0" rtlCol="0"/>
            <a:lstStyle/>
            <a:p>
              <a:endParaRPr sz="1539"/>
            </a:p>
          </p:txBody>
        </p:sp>
        <p:sp>
          <p:nvSpPr>
            <p:cNvPr id="45" name="object 45"/>
            <p:cNvSpPr/>
            <p:nvPr/>
          </p:nvSpPr>
          <p:spPr>
            <a:xfrm>
              <a:off x="7603884" y="3377183"/>
              <a:ext cx="137160" cy="1233170"/>
            </a:xfrm>
            <a:custGeom>
              <a:avLst/>
              <a:gdLst/>
              <a:ahLst/>
              <a:cxnLst/>
              <a:rect l="l" t="t" r="r" b="b"/>
              <a:pathLst>
                <a:path w="137159" h="1233170">
                  <a:moveTo>
                    <a:pt x="18288" y="826008"/>
                  </a:moveTo>
                  <a:lnTo>
                    <a:pt x="0" y="826008"/>
                  </a:lnTo>
                  <a:lnTo>
                    <a:pt x="0" y="1031748"/>
                  </a:lnTo>
                  <a:lnTo>
                    <a:pt x="18288" y="1031748"/>
                  </a:lnTo>
                  <a:lnTo>
                    <a:pt x="18288" y="826008"/>
                  </a:lnTo>
                  <a:close/>
                </a:path>
                <a:path w="137159" h="1233170">
                  <a:moveTo>
                    <a:pt x="18288" y="417576"/>
                  </a:moveTo>
                  <a:lnTo>
                    <a:pt x="0" y="417576"/>
                  </a:lnTo>
                  <a:lnTo>
                    <a:pt x="0" y="513588"/>
                  </a:lnTo>
                  <a:lnTo>
                    <a:pt x="0" y="615696"/>
                  </a:lnTo>
                  <a:lnTo>
                    <a:pt x="6096" y="615696"/>
                  </a:lnTo>
                  <a:lnTo>
                    <a:pt x="6096" y="513588"/>
                  </a:lnTo>
                  <a:lnTo>
                    <a:pt x="18288" y="513588"/>
                  </a:lnTo>
                  <a:lnTo>
                    <a:pt x="18288" y="417576"/>
                  </a:lnTo>
                  <a:close/>
                </a:path>
                <a:path w="137159" h="1233170">
                  <a:moveTo>
                    <a:pt x="18288" y="0"/>
                  </a:moveTo>
                  <a:lnTo>
                    <a:pt x="0" y="0"/>
                  </a:lnTo>
                  <a:lnTo>
                    <a:pt x="0" y="202692"/>
                  </a:lnTo>
                  <a:lnTo>
                    <a:pt x="18288" y="202692"/>
                  </a:lnTo>
                  <a:lnTo>
                    <a:pt x="18288" y="0"/>
                  </a:lnTo>
                  <a:close/>
                </a:path>
                <a:path w="137159" h="1233170">
                  <a:moveTo>
                    <a:pt x="137147" y="1031748"/>
                  </a:moveTo>
                  <a:lnTo>
                    <a:pt x="118846" y="1031748"/>
                  </a:lnTo>
                  <a:lnTo>
                    <a:pt x="118846" y="1232916"/>
                  </a:lnTo>
                  <a:lnTo>
                    <a:pt x="137147" y="1232916"/>
                  </a:lnTo>
                  <a:lnTo>
                    <a:pt x="137147" y="1031748"/>
                  </a:lnTo>
                  <a:close/>
                </a:path>
                <a:path w="137159" h="1233170">
                  <a:moveTo>
                    <a:pt x="137147" y="818388"/>
                  </a:moveTo>
                  <a:lnTo>
                    <a:pt x="118846" y="818388"/>
                  </a:lnTo>
                  <a:lnTo>
                    <a:pt x="118846" y="821436"/>
                  </a:lnTo>
                  <a:lnTo>
                    <a:pt x="137147" y="821436"/>
                  </a:lnTo>
                  <a:lnTo>
                    <a:pt x="137147" y="818388"/>
                  </a:lnTo>
                  <a:close/>
                </a:path>
                <a:path w="137159" h="1233170">
                  <a:moveTo>
                    <a:pt x="137147" y="202692"/>
                  </a:moveTo>
                  <a:lnTo>
                    <a:pt x="118846" y="202692"/>
                  </a:lnTo>
                  <a:lnTo>
                    <a:pt x="118846" y="403860"/>
                  </a:lnTo>
                  <a:lnTo>
                    <a:pt x="137147" y="403860"/>
                  </a:lnTo>
                  <a:lnTo>
                    <a:pt x="137147" y="202692"/>
                  </a:lnTo>
                  <a:close/>
                </a:path>
              </a:pathLst>
            </a:custGeom>
            <a:solidFill>
              <a:srgbClr val="C6C6C6"/>
            </a:solidFill>
          </p:spPr>
          <p:txBody>
            <a:bodyPr wrap="square" lIns="0" tIns="0" rIns="0" bIns="0" rtlCol="0"/>
            <a:lstStyle/>
            <a:p>
              <a:endParaRPr sz="1539"/>
            </a:p>
          </p:txBody>
        </p:sp>
        <p:sp>
          <p:nvSpPr>
            <p:cNvPr id="46" name="object 46"/>
            <p:cNvSpPr/>
            <p:nvPr/>
          </p:nvSpPr>
          <p:spPr>
            <a:xfrm>
              <a:off x="7484999" y="3105911"/>
              <a:ext cx="631190" cy="271780"/>
            </a:xfrm>
            <a:custGeom>
              <a:avLst/>
              <a:gdLst/>
              <a:ahLst/>
              <a:cxnLst/>
              <a:rect l="l" t="t" r="r" b="b"/>
              <a:pathLst>
                <a:path w="631190" h="271779">
                  <a:moveTo>
                    <a:pt x="630948" y="6096"/>
                  </a:moveTo>
                  <a:lnTo>
                    <a:pt x="620191" y="6096"/>
                  </a:lnTo>
                  <a:lnTo>
                    <a:pt x="626364" y="0"/>
                  </a:lnTo>
                  <a:lnTo>
                    <a:pt x="265176" y="0"/>
                  </a:lnTo>
                  <a:lnTo>
                    <a:pt x="0" y="263652"/>
                  </a:lnTo>
                  <a:lnTo>
                    <a:pt x="13716" y="263652"/>
                  </a:lnTo>
                  <a:lnTo>
                    <a:pt x="6108" y="271272"/>
                  </a:lnTo>
                  <a:lnTo>
                    <a:pt x="365772" y="271272"/>
                  </a:lnTo>
                  <a:lnTo>
                    <a:pt x="630948" y="6096"/>
                  </a:lnTo>
                  <a:close/>
                </a:path>
              </a:pathLst>
            </a:custGeom>
            <a:solidFill>
              <a:srgbClr val="FF555D"/>
            </a:solidFill>
          </p:spPr>
          <p:txBody>
            <a:bodyPr wrap="square" lIns="0" tIns="0" rIns="0" bIns="0" rtlCol="0"/>
            <a:lstStyle/>
            <a:p>
              <a:endParaRPr sz="1539"/>
            </a:p>
          </p:txBody>
        </p:sp>
        <p:sp>
          <p:nvSpPr>
            <p:cNvPr id="47" name="object 47"/>
            <p:cNvSpPr/>
            <p:nvPr/>
          </p:nvSpPr>
          <p:spPr>
            <a:xfrm>
              <a:off x="7491107" y="3112008"/>
              <a:ext cx="624840" cy="265430"/>
            </a:xfrm>
            <a:custGeom>
              <a:avLst/>
              <a:gdLst/>
              <a:ahLst/>
              <a:cxnLst/>
              <a:rect l="l" t="t" r="r" b="b"/>
              <a:pathLst>
                <a:path w="624840" h="265429">
                  <a:moveTo>
                    <a:pt x="0" y="265175"/>
                  </a:moveTo>
                  <a:lnTo>
                    <a:pt x="265163" y="0"/>
                  </a:lnTo>
                  <a:lnTo>
                    <a:pt x="624840" y="0"/>
                  </a:lnTo>
                  <a:lnTo>
                    <a:pt x="359664" y="265175"/>
                  </a:lnTo>
                  <a:lnTo>
                    <a:pt x="0" y="265175"/>
                  </a:lnTo>
                  <a:close/>
                </a:path>
              </a:pathLst>
            </a:custGeom>
            <a:ln w="18288">
              <a:solidFill>
                <a:srgbClr val="E3E3E3"/>
              </a:solidFill>
            </a:ln>
          </p:spPr>
          <p:txBody>
            <a:bodyPr wrap="square" lIns="0" tIns="0" rIns="0" bIns="0" rtlCol="0"/>
            <a:lstStyle/>
            <a:p>
              <a:endParaRPr sz="1539"/>
            </a:p>
          </p:txBody>
        </p:sp>
        <p:sp>
          <p:nvSpPr>
            <p:cNvPr id="48" name="object 48"/>
            <p:cNvSpPr/>
            <p:nvPr/>
          </p:nvSpPr>
          <p:spPr>
            <a:xfrm>
              <a:off x="7687703" y="3288792"/>
              <a:ext cx="265430" cy="18415"/>
            </a:xfrm>
            <a:custGeom>
              <a:avLst/>
              <a:gdLst/>
              <a:ahLst/>
              <a:cxnLst/>
              <a:rect l="l" t="t" r="r" b="b"/>
              <a:pathLst>
                <a:path w="265429" h="18414">
                  <a:moveTo>
                    <a:pt x="0" y="0"/>
                  </a:moveTo>
                  <a:lnTo>
                    <a:pt x="0" y="18288"/>
                  </a:lnTo>
                  <a:lnTo>
                    <a:pt x="265175" y="18288"/>
                  </a:lnTo>
                  <a:lnTo>
                    <a:pt x="265175" y="0"/>
                  </a:lnTo>
                  <a:lnTo>
                    <a:pt x="0" y="0"/>
                  </a:lnTo>
                  <a:close/>
                </a:path>
              </a:pathLst>
            </a:custGeom>
            <a:solidFill>
              <a:srgbClr val="E3E3E3"/>
            </a:solidFill>
          </p:spPr>
          <p:txBody>
            <a:bodyPr wrap="square" lIns="0" tIns="0" rIns="0" bIns="0" rtlCol="0"/>
            <a:lstStyle/>
            <a:p>
              <a:endParaRPr sz="1539"/>
            </a:p>
          </p:txBody>
        </p:sp>
        <p:sp>
          <p:nvSpPr>
            <p:cNvPr id="49" name="object 49"/>
            <p:cNvSpPr/>
            <p:nvPr/>
          </p:nvSpPr>
          <p:spPr>
            <a:xfrm>
              <a:off x="7605997" y="3112008"/>
              <a:ext cx="271780" cy="276225"/>
            </a:xfrm>
            <a:custGeom>
              <a:avLst/>
              <a:gdLst/>
              <a:ahLst/>
              <a:cxnLst/>
              <a:rect l="l" t="t" r="r" b="b"/>
              <a:pathLst>
                <a:path w="271779" h="276225">
                  <a:moveTo>
                    <a:pt x="0" y="275843"/>
                  </a:moveTo>
                  <a:lnTo>
                    <a:pt x="271579" y="0"/>
                  </a:lnTo>
                </a:path>
              </a:pathLst>
            </a:custGeom>
            <a:ln w="24384">
              <a:solidFill>
                <a:srgbClr val="E3E3E3"/>
              </a:solidFill>
            </a:ln>
          </p:spPr>
          <p:txBody>
            <a:bodyPr wrap="square" lIns="0" tIns="0" rIns="0" bIns="0" rtlCol="0"/>
            <a:lstStyle/>
            <a:p>
              <a:endParaRPr sz="1539"/>
            </a:p>
          </p:txBody>
        </p:sp>
        <p:sp>
          <p:nvSpPr>
            <p:cNvPr id="50" name="object 50"/>
            <p:cNvSpPr/>
            <p:nvPr/>
          </p:nvSpPr>
          <p:spPr>
            <a:xfrm>
              <a:off x="7641983" y="3212592"/>
              <a:ext cx="132715" cy="18415"/>
            </a:xfrm>
            <a:custGeom>
              <a:avLst/>
              <a:gdLst/>
              <a:ahLst/>
              <a:cxnLst/>
              <a:rect l="l" t="t" r="r" b="b"/>
              <a:pathLst>
                <a:path w="132715" h="18414">
                  <a:moveTo>
                    <a:pt x="0" y="0"/>
                  </a:moveTo>
                  <a:lnTo>
                    <a:pt x="0" y="18287"/>
                  </a:lnTo>
                  <a:lnTo>
                    <a:pt x="132588" y="18287"/>
                  </a:lnTo>
                  <a:lnTo>
                    <a:pt x="132588" y="0"/>
                  </a:lnTo>
                  <a:lnTo>
                    <a:pt x="0" y="0"/>
                  </a:lnTo>
                  <a:close/>
                </a:path>
              </a:pathLst>
            </a:custGeom>
            <a:solidFill>
              <a:srgbClr val="E3E3E3"/>
            </a:solidFill>
          </p:spPr>
          <p:txBody>
            <a:bodyPr wrap="square" lIns="0" tIns="0" rIns="0" bIns="0" rtlCol="0"/>
            <a:lstStyle/>
            <a:p>
              <a:endParaRPr sz="1539"/>
            </a:p>
          </p:txBody>
        </p:sp>
        <p:sp>
          <p:nvSpPr>
            <p:cNvPr id="51" name="object 51"/>
            <p:cNvSpPr/>
            <p:nvPr/>
          </p:nvSpPr>
          <p:spPr>
            <a:xfrm>
              <a:off x="7609979" y="3806952"/>
              <a:ext cx="490855" cy="83820"/>
            </a:xfrm>
            <a:custGeom>
              <a:avLst/>
              <a:gdLst/>
              <a:ahLst/>
              <a:cxnLst/>
              <a:rect l="l" t="t" r="r" b="b"/>
              <a:pathLst>
                <a:path w="490854" h="83820">
                  <a:moveTo>
                    <a:pt x="0" y="83820"/>
                  </a:moveTo>
                  <a:lnTo>
                    <a:pt x="83807" y="0"/>
                  </a:lnTo>
                  <a:lnTo>
                    <a:pt x="490727" y="0"/>
                  </a:lnTo>
                  <a:lnTo>
                    <a:pt x="403847" y="83820"/>
                  </a:lnTo>
                  <a:lnTo>
                    <a:pt x="0" y="83820"/>
                  </a:lnTo>
                  <a:close/>
                </a:path>
              </a:pathLst>
            </a:custGeom>
            <a:ln w="3175">
              <a:solidFill>
                <a:srgbClr val="494936"/>
              </a:solidFill>
            </a:ln>
          </p:spPr>
          <p:txBody>
            <a:bodyPr wrap="square" lIns="0" tIns="0" rIns="0" bIns="0" rtlCol="0"/>
            <a:lstStyle/>
            <a:p>
              <a:endParaRPr sz="1539"/>
            </a:p>
          </p:txBody>
        </p:sp>
        <p:sp>
          <p:nvSpPr>
            <p:cNvPr id="52" name="object 52"/>
            <p:cNvSpPr/>
            <p:nvPr/>
          </p:nvSpPr>
          <p:spPr>
            <a:xfrm>
              <a:off x="8013826" y="3806952"/>
              <a:ext cx="86995" cy="386080"/>
            </a:xfrm>
            <a:custGeom>
              <a:avLst/>
              <a:gdLst/>
              <a:ahLst/>
              <a:cxnLst/>
              <a:rect l="l" t="t" r="r" b="b"/>
              <a:pathLst>
                <a:path w="86995" h="386079">
                  <a:moveTo>
                    <a:pt x="0" y="385572"/>
                  </a:moveTo>
                  <a:lnTo>
                    <a:pt x="86880" y="301751"/>
                  </a:lnTo>
                  <a:lnTo>
                    <a:pt x="86880" y="0"/>
                  </a:lnTo>
                  <a:lnTo>
                    <a:pt x="0" y="83820"/>
                  </a:lnTo>
                  <a:lnTo>
                    <a:pt x="0" y="385572"/>
                  </a:lnTo>
                  <a:close/>
                </a:path>
              </a:pathLst>
            </a:custGeom>
            <a:ln w="3175">
              <a:solidFill>
                <a:srgbClr val="494936"/>
              </a:solidFill>
            </a:ln>
          </p:spPr>
          <p:txBody>
            <a:bodyPr wrap="square" lIns="0" tIns="0" rIns="0" bIns="0" rtlCol="0"/>
            <a:lstStyle/>
            <a:p>
              <a:endParaRPr sz="1539"/>
            </a:p>
          </p:txBody>
        </p:sp>
        <p:sp>
          <p:nvSpPr>
            <p:cNvPr id="53" name="object 53"/>
            <p:cNvSpPr/>
            <p:nvPr/>
          </p:nvSpPr>
          <p:spPr>
            <a:xfrm>
              <a:off x="7609979" y="3890772"/>
              <a:ext cx="403860" cy="304800"/>
            </a:xfrm>
            <a:custGeom>
              <a:avLst/>
              <a:gdLst/>
              <a:ahLst/>
              <a:cxnLst/>
              <a:rect l="l" t="t" r="r" b="b"/>
              <a:pathLst>
                <a:path w="403859" h="304800">
                  <a:moveTo>
                    <a:pt x="403859" y="304800"/>
                  </a:moveTo>
                  <a:lnTo>
                    <a:pt x="403859" y="0"/>
                  </a:lnTo>
                  <a:lnTo>
                    <a:pt x="0" y="0"/>
                  </a:lnTo>
                  <a:lnTo>
                    <a:pt x="0" y="304800"/>
                  </a:lnTo>
                  <a:lnTo>
                    <a:pt x="403859" y="304800"/>
                  </a:lnTo>
                  <a:close/>
                </a:path>
              </a:pathLst>
            </a:custGeom>
            <a:solidFill>
              <a:srgbClr val="B7B79D"/>
            </a:solidFill>
          </p:spPr>
          <p:txBody>
            <a:bodyPr wrap="square" lIns="0" tIns="0" rIns="0" bIns="0" rtlCol="0"/>
            <a:lstStyle/>
            <a:p>
              <a:endParaRPr sz="1539"/>
            </a:p>
          </p:txBody>
        </p:sp>
        <p:sp>
          <p:nvSpPr>
            <p:cNvPr id="54" name="object 54"/>
            <p:cNvSpPr/>
            <p:nvPr/>
          </p:nvSpPr>
          <p:spPr>
            <a:xfrm>
              <a:off x="7609979" y="3890772"/>
              <a:ext cx="403860" cy="304800"/>
            </a:xfrm>
            <a:custGeom>
              <a:avLst/>
              <a:gdLst/>
              <a:ahLst/>
              <a:cxnLst/>
              <a:rect l="l" t="t" r="r" b="b"/>
              <a:pathLst>
                <a:path w="403859" h="304800">
                  <a:moveTo>
                    <a:pt x="0" y="0"/>
                  </a:moveTo>
                  <a:lnTo>
                    <a:pt x="0" y="304800"/>
                  </a:lnTo>
                  <a:lnTo>
                    <a:pt x="403859" y="304800"/>
                  </a:lnTo>
                  <a:lnTo>
                    <a:pt x="403859" y="0"/>
                  </a:lnTo>
                  <a:lnTo>
                    <a:pt x="0" y="0"/>
                  </a:lnTo>
                  <a:close/>
                </a:path>
              </a:pathLst>
            </a:custGeom>
            <a:ln w="3175">
              <a:solidFill>
                <a:srgbClr val="494936"/>
              </a:solidFill>
            </a:ln>
          </p:spPr>
          <p:txBody>
            <a:bodyPr wrap="square" lIns="0" tIns="0" rIns="0" bIns="0" rtlCol="0"/>
            <a:lstStyle/>
            <a:p>
              <a:endParaRPr sz="1539"/>
            </a:p>
          </p:txBody>
        </p:sp>
        <p:sp>
          <p:nvSpPr>
            <p:cNvPr id="55" name="object 55"/>
            <p:cNvSpPr/>
            <p:nvPr/>
          </p:nvSpPr>
          <p:spPr>
            <a:xfrm>
              <a:off x="7779143" y="3973068"/>
              <a:ext cx="91427" cy="169164"/>
            </a:xfrm>
            <a:prstGeom prst="rect">
              <a:avLst/>
            </a:prstGeom>
            <a:blipFill>
              <a:blip r:embed="rId3" cstate="print"/>
              <a:stretch>
                <a:fillRect/>
              </a:stretch>
            </a:blipFill>
          </p:spPr>
          <p:txBody>
            <a:bodyPr wrap="square" lIns="0" tIns="0" rIns="0" bIns="0" rtlCol="0"/>
            <a:lstStyle/>
            <a:p>
              <a:endParaRPr sz="1539"/>
            </a:p>
          </p:txBody>
        </p:sp>
        <p:sp>
          <p:nvSpPr>
            <p:cNvPr id="56" name="object 56"/>
            <p:cNvSpPr/>
            <p:nvPr/>
          </p:nvSpPr>
          <p:spPr>
            <a:xfrm>
              <a:off x="7943722" y="3837432"/>
              <a:ext cx="46355" cy="29209"/>
            </a:xfrm>
            <a:custGeom>
              <a:avLst/>
              <a:gdLst/>
              <a:ahLst/>
              <a:cxnLst/>
              <a:rect l="l" t="t" r="r" b="b"/>
              <a:pathLst>
                <a:path w="46354" h="29210">
                  <a:moveTo>
                    <a:pt x="45732" y="14477"/>
                  </a:moveTo>
                  <a:lnTo>
                    <a:pt x="43873" y="8679"/>
                  </a:lnTo>
                  <a:lnTo>
                    <a:pt x="38869" y="4095"/>
                  </a:lnTo>
                  <a:lnTo>
                    <a:pt x="31582" y="1083"/>
                  </a:lnTo>
                  <a:lnTo>
                    <a:pt x="22872" y="0"/>
                  </a:lnTo>
                  <a:lnTo>
                    <a:pt x="13833" y="1083"/>
                  </a:lnTo>
                  <a:lnTo>
                    <a:pt x="6578" y="4095"/>
                  </a:lnTo>
                  <a:lnTo>
                    <a:pt x="1752" y="8679"/>
                  </a:lnTo>
                  <a:lnTo>
                    <a:pt x="0" y="14477"/>
                  </a:lnTo>
                  <a:lnTo>
                    <a:pt x="1752" y="19954"/>
                  </a:lnTo>
                  <a:lnTo>
                    <a:pt x="6578" y="24574"/>
                  </a:lnTo>
                  <a:lnTo>
                    <a:pt x="13833" y="27765"/>
                  </a:lnTo>
                  <a:lnTo>
                    <a:pt x="22872" y="28955"/>
                  </a:lnTo>
                  <a:lnTo>
                    <a:pt x="31582" y="27765"/>
                  </a:lnTo>
                  <a:lnTo>
                    <a:pt x="38869" y="24574"/>
                  </a:lnTo>
                  <a:lnTo>
                    <a:pt x="43873" y="19954"/>
                  </a:lnTo>
                  <a:lnTo>
                    <a:pt x="45732" y="14477"/>
                  </a:lnTo>
                  <a:close/>
                </a:path>
              </a:pathLst>
            </a:custGeom>
            <a:solidFill>
              <a:srgbClr val="B7B79D"/>
            </a:solidFill>
          </p:spPr>
          <p:txBody>
            <a:bodyPr wrap="square" lIns="0" tIns="0" rIns="0" bIns="0" rtlCol="0"/>
            <a:lstStyle/>
            <a:p>
              <a:endParaRPr sz="1539"/>
            </a:p>
          </p:txBody>
        </p:sp>
        <p:sp>
          <p:nvSpPr>
            <p:cNvPr id="57" name="object 57"/>
            <p:cNvSpPr/>
            <p:nvPr/>
          </p:nvSpPr>
          <p:spPr>
            <a:xfrm>
              <a:off x="7943722" y="3837432"/>
              <a:ext cx="46355" cy="29209"/>
            </a:xfrm>
            <a:custGeom>
              <a:avLst/>
              <a:gdLst/>
              <a:ahLst/>
              <a:cxnLst/>
              <a:rect l="l" t="t" r="r" b="b"/>
              <a:pathLst>
                <a:path w="46354" h="29210">
                  <a:moveTo>
                    <a:pt x="45732" y="14477"/>
                  </a:moveTo>
                  <a:lnTo>
                    <a:pt x="43873" y="8679"/>
                  </a:lnTo>
                  <a:lnTo>
                    <a:pt x="38869" y="4095"/>
                  </a:lnTo>
                  <a:lnTo>
                    <a:pt x="31582" y="1083"/>
                  </a:lnTo>
                  <a:lnTo>
                    <a:pt x="22872" y="0"/>
                  </a:lnTo>
                  <a:lnTo>
                    <a:pt x="13833" y="1083"/>
                  </a:lnTo>
                  <a:lnTo>
                    <a:pt x="6578" y="4095"/>
                  </a:lnTo>
                  <a:lnTo>
                    <a:pt x="1752" y="8679"/>
                  </a:lnTo>
                  <a:lnTo>
                    <a:pt x="0" y="14477"/>
                  </a:lnTo>
                  <a:lnTo>
                    <a:pt x="1752" y="19954"/>
                  </a:lnTo>
                  <a:lnTo>
                    <a:pt x="6578" y="24574"/>
                  </a:lnTo>
                  <a:lnTo>
                    <a:pt x="13833" y="27765"/>
                  </a:lnTo>
                  <a:lnTo>
                    <a:pt x="22872" y="28955"/>
                  </a:lnTo>
                  <a:lnTo>
                    <a:pt x="31582" y="27765"/>
                  </a:lnTo>
                  <a:lnTo>
                    <a:pt x="38869" y="24574"/>
                  </a:lnTo>
                  <a:lnTo>
                    <a:pt x="43873" y="19954"/>
                  </a:lnTo>
                  <a:lnTo>
                    <a:pt x="45732" y="14477"/>
                  </a:lnTo>
                  <a:close/>
                </a:path>
              </a:pathLst>
            </a:custGeom>
            <a:ln w="3175">
              <a:solidFill>
                <a:srgbClr val="494936"/>
              </a:solidFill>
            </a:ln>
          </p:spPr>
          <p:txBody>
            <a:bodyPr wrap="square" lIns="0" tIns="0" rIns="0" bIns="0" rtlCol="0"/>
            <a:lstStyle/>
            <a:p>
              <a:endParaRPr sz="1539"/>
            </a:p>
          </p:txBody>
        </p:sp>
        <p:sp>
          <p:nvSpPr>
            <p:cNvPr id="58" name="object 58"/>
            <p:cNvSpPr/>
            <p:nvPr/>
          </p:nvSpPr>
          <p:spPr>
            <a:xfrm>
              <a:off x="7709026" y="3578352"/>
              <a:ext cx="280670" cy="157480"/>
            </a:xfrm>
            <a:custGeom>
              <a:avLst/>
              <a:gdLst/>
              <a:ahLst/>
              <a:cxnLst/>
              <a:rect l="l" t="t" r="r" b="b"/>
              <a:pathLst>
                <a:path w="280670" h="157479">
                  <a:moveTo>
                    <a:pt x="280428" y="156972"/>
                  </a:moveTo>
                  <a:lnTo>
                    <a:pt x="273234" y="107289"/>
                  </a:lnTo>
                  <a:lnTo>
                    <a:pt x="253236" y="64190"/>
                  </a:lnTo>
                  <a:lnTo>
                    <a:pt x="222816" y="30236"/>
                  </a:lnTo>
                  <a:lnTo>
                    <a:pt x="184350" y="7985"/>
                  </a:lnTo>
                  <a:lnTo>
                    <a:pt x="140220" y="0"/>
                  </a:lnTo>
                  <a:lnTo>
                    <a:pt x="95791" y="7985"/>
                  </a:lnTo>
                  <a:lnTo>
                    <a:pt x="57286" y="30236"/>
                  </a:lnTo>
                  <a:lnTo>
                    <a:pt x="26973" y="64190"/>
                  </a:lnTo>
                  <a:lnTo>
                    <a:pt x="7121" y="107289"/>
                  </a:lnTo>
                  <a:lnTo>
                    <a:pt x="0" y="156972"/>
                  </a:lnTo>
                </a:path>
              </a:pathLst>
            </a:custGeom>
            <a:ln w="3175">
              <a:solidFill>
                <a:srgbClr val="494936"/>
              </a:solidFill>
            </a:ln>
          </p:spPr>
          <p:txBody>
            <a:bodyPr wrap="square" lIns="0" tIns="0" rIns="0" bIns="0" rtlCol="0"/>
            <a:lstStyle/>
            <a:p>
              <a:endParaRPr sz="1539"/>
            </a:p>
          </p:txBody>
        </p:sp>
        <p:sp>
          <p:nvSpPr>
            <p:cNvPr id="59" name="object 59"/>
            <p:cNvSpPr/>
            <p:nvPr/>
          </p:nvSpPr>
          <p:spPr>
            <a:xfrm>
              <a:off x="7705991" y="3589020"/>
              <a:ext cx="283464" cy="278892"/>
            </a:xfrm>
            <a:prstGeom prst="rect">
              <a:avLst/>
            </a:prstGeom>
            <a:blipFill>
              <a:blip r:embed="rId4" cstate="print"/>
              <a:stretch>
                <a:fillRect/>
              </a:stretch>
            </a:blipFill>
          </p:spPr>
          <p:txBody>
            <a:bodyPr wrap="square" lIns="0" tIns="0" rIns="0" bIns="0" rtlCol="0"/>
            <a:lstStyle/>
            <a:p>
              <a:endParaRPr sz="1539"/>
            </a:p>
          </p:txBody>
        </p:sp>
        <p:sp>
          <p:nvSpPr>
            <p:cNvPr id="60" name="object 60"/>
            <p:cNvSpPr/>
            <p:nvPr/>
          </p:nvSpPr>
          <p:spPr>
            <a:xfrm>
              <a:off x="7503299" y="4023360"/>
              <a:ext cx="128015" cy="124967"/>
            </a:xfrm>
            <a:prstGeom prst="rect">
              <a:avLst/>
            </a:prstGeom>
            <a:blipFill>
              <a:blip r:embed="rId5" cstate="print"/>
              <a:stretch>
                <a:fillRect/>
              </a:stretch>
            </a:blipFill>
          </p:spPr>
          <p:txBody>
            <a:bodyPr wrap="square" lIns="0" tIns="0" rIns="0" bIns="0" rtlCol="0"/>
            <a:lstStyle/>
            <a:p>
              <a:endParaRPr sz="1539"/>
            </a:p>
          </p:txBody>
        </p:sp>
        <p:sp>
          <p:nvSpPr>
            <p:cNvPr id="61" name="object 61"/>
            <p:cNvSpPr/>
            <p:nvPr/>
          </p:nvSpPr>
          <p:spPr>
            <a:xfrm>
              <a:off x="7613027" y="3976116"/>
              <a:ext cx="254635" cy="91440"/>
            </a:xfrm>
            <a:custGeom>
              <a:avLst/>
              <a:gdLst/>
              <a:ahLst/>
              <a:cxnLst/>
              <a:rect l="l" t="t" r="r" b="b"/>
              <a:pathLst>
                <a:path w="254634" h="91439">
                  <a:moveTo>
                    <a:pt x="0" y="22860"/>
                  </a:moveTo>
                  <a:lnTo>
                    <a:pt x="35051" y="22860"/>
                  </a:lnTo>
                  <a:lnTo>
                    <a:pt x="35051" y="0"/>
                  </a:lnTo>
                  <a:lnTo>
                    <a:pt x="65519" y="0"/>
                  </a:lnTo>
                  <a:lnTo>
                    <a:pt x="65519" y="22860"/>
                  </a:lnTo>
                  <a:lnTo>
                    <a:pt x="76200" y="22860"/>
                  </a:lnTo>
                  <a:lnTo>
                    <a:pt x="76200" y="0"/>
                  </a:lnTo>
                  <a:lnTo>
                    <a:pt x="102095" y="0"/>
                  </a:lnTo>
                  <a:lnTo>
                    <a:pt x="102095" y="22860"/>
                  </a:lnTo>
                  <a:lnTo>
                    <a:pt x="249923" y="22860"/>
                  </a:lnTo>
                  <a:lnTo>
                    <a:pt x="249923" y="35051"/>
                  </a:lnTo>
                  <a:lnTo>
                    <a:pt x="254495" y="38100"/>
                  </a:lnTo>
                  <a:lnTo>
                    <a:pt x="249923" y="42672"/>
                  </a:lnTo>
                  <a:lnTo>
                    <a:pt x="249923" y="53339"/>
                  </a:lnTo>
                  <a:lnTo>
                    <a:pt x="246887" y="57912"/>
                  </a:lnTo>
                  <a:lnTo>
                    <a:pt x="246887" y="60960"/>
                  </a:lnTo>
                  <a:lnTo>
                    <a:pt x="242315" y="64008"/>
                  </a:lnTo>
                  <a:lnTo>
                    <a:pt x="102095" y="64008"/>
                  </a:lnTo>
                  <a:lnTo>
                    <a:pt x="102095" y="91439"/>
                  </a:lnTo>
                  <a:lnTo>
                    <a:pt x="76200" y="91439"/>
                  </a:lnTo>
                  <a:lnTo>
                    <a:pt x="76200" y="64008"/>
                  </a:lnTo>
                  <a:lnTo>
                    <a:pt x="65519" y="64008"/>
                  </a:lnTo>
                  <a:lnTo>
                    <a:pt x="65519" y="91439"/>
                  </a:lnTo>
                  <a:lnTo>
                    <a:pt x="35051" y="91439"/>
                  </a:lnTo>
                  <a:lnTo>
                    <a:pt x="35051" y="64008"/>
                  </a:lnTo>
                  <a:lnTo>
                    <a:pt x="0" y="64008"/>
                  </a:lnTo>
                </a:path>
              </a:pathLst>
            </a:custGeom>
            <a:ln w="3175">
              <a:solidFill>
                <a:srgbClr val="494936"/>
              </a:solidFill>
            </a:ln>
          </p:spPr>
          <p:txBody>
            <a:bodyPr wrap="square" lIns="0" tIns="0" rIns="0" bIns="0" rtlCol="0"/>
            <a:lstStyle/>
            <a:p>
              <a:endParaRPr sz="1539"/>
            </a:p>
          </p:txBody>
        </p:sp>
        <p:sp>
          <p:nvSpPr>
            <p:cNvPr id="62" name="object 62"/>
            <p:cNvSpPr/>
            <p:nvPr/>
          </p:nvSpPr>
          <p:spPr>
            <a:xfrm>
              <a:off x="7446898" y="3895344"/>
              <a:ext cx="413016" cy="251460"/>
            </a:xfrm>
            <a:prstGeom prst="rect">
              <a:avLst/>
            </a:prstGeom>
            <a:blipFill>
              <a:blip r:embed="rId6" cstate="print"/>
              <a:stretch>
                <a:fillRect/>
              </a:stretch>
            </a:blipFill>
          </p:spPr>
          <p:txBody>
            <a:bodyPr wrap="square" lIns="0" tIns="0" rIns="0" bIns="0" rtlCol="0"/>
            <a:lstStyle/>
            <a:p>
              <a:endParaRPr sz="1539"/>
            </a:p>
          </p:txBody>
        </p:sp>
      </p:grpSp>
      <p:grpSp>
        <p:nvGrpSpPr>
          <p:cNvPr id="63" name="object 63"/>
          <p:cNvGrpSpPr/>
          <p:nvPr/>
        </p:nvGrpSpPr>
        <p:grpSpPr>
          <a:xfrm>
            <a:off x="3424015" y="3401415"/>
            <a:ext cx="2977773" cy="180274"/>
            <a:chOff x="4004195" y="3745991"/>
            <a:chExt cx="3482340" cy="210820"/>
          </a:xfrm>
        </p:grpSpPr>
        <p:sp>
          <p:nvSpPr>
            <p:cNvPr id="64" name="object 64"/>
            <p:cNvSpPr/>
            <p:nvPr/>
          </p:nvSpPr>
          <p:spPr>
            <a:xfrm>
              <a:off x="4037723" y="3781043"/>
              <a:ext cx="2847340" cy="152400"/>
            </a:xfrm>
            <a:custGeom>
              <a:avLst/>
              <a:gdLst/>
              <a:ahLst/>
              <a:cxnLst/>
              <a:rect l="l" t="t" r="r" b="b"/>
              <a:pathLst>
                <a:path w="2847340" h="152400">
                  <a:moveTo>
                    <a:pt x="0" y="0"/>
                  </a:moveTo>
                  <a:lnTo>
                    <a:pt x="1424178" y="0"/>
                  </a:lnTo>
                  <a:lnTo>
                    <a:pt x="1288542" y="152400"/>
                  </a:lnTo>
                  <a:lnTo>
                    <a:pt x="2846832" y="152399"/>
                  </a:lnTo>
                </a:path>
              </a:pathLst>
            </a:custGeom>
            <a:ln w="45720">
              <a:solidFill>
                <a:srgbClr val="000000"/>
              </a:solidFill>
            </a:ln>
          </p:spPr>
          <p:txBody>
            <a:bodyPr wrap="square" lIns="0" tIns="0" rIns="0" bIns="0" rtlCol="0"/>
            <a:lstStyle/>
            <a:p>
              <a:endParaRPr sz="1539"/>
            </a:p>
          </p:txBody>
        </p:sp>
        <p:sp>
          <p:nvSpPr>
            <p:cNvPr id="65" name="object 65"/>
            <p:cNvSpPr/>
            <p:nvPr/>
          </p:nvSpPr>
          <p:spPr>
            <a:xfrm>
              <a:off x="4027055" y="3768851"/>
              <a:ext cx="2847340" cy="152400"/>
            </a:xfrm>
            <a:custGeom>
              <a:avLst/>
              <a:gdLst/>
              <a:ahLst/>
              <a:cxnLst/>
              <a:rect l="l" t="t" r="r" b="b"/>
              <a:pathLst>
                <a:path w="2847340" h="152400">
                  <a:moveTo>
                    <a:pt x="0" y="0"/>
                  </a:moveTo>
                  <a:lnTo>
                    <a:pt x="1422653" y="0"/>
                  </a:lnTo>
                  <a:lnTo>
                    <a:pt x="1287017" y="152400"/>
                  </a:lnTo>
                  <a:lnTo>
                    <a:pt x="2846819" y="152399"/>
                  </a:lnTo>
                </a:path>
              </a:pathLst>
            </a:custGeom>
            <a:ln w="45720">
              <a:solidFill>
                <a:srgbClr val="CF0E30"/>
              </a:solidFill>
            </a:ln>
          </p:spPr>
          <p:txBody>
            <a:bodyPr wrap="square" lIns="0" tIns="0" rIns="0" bIns="0" rtlCol="0"/>
            <a:lstStyle/>
            <a:p>
              <a:endParaRPr sz="1539"/>
            </a:p>
          </p:txBody>
        </p:sp>
        <p:sp>
          <p:nvSpPr>
            <p:cNvPr id="66" name="object 66"/>
            <p:cNvSpPr/>
            <p:nvPr/>
          </p:nvSpPr>
          <p:spPr>
            <a:xfrm>
              <a:off x="6872350" y="3906011"/>
              <a:ext cx="614680" cy="0"/>
            </a:xfrm>
            <a:custGeom>
              <a:avLst/>
              <a:gdLst/>
              <a:ahLst/>
              <a:cxnLst/>
              <a:rect l="l" t="t" r="r" b="b"/>
              <a:pathLst>
                <a:path w="614679">
                  <a:moveTo>
                    <a:pt x="0" y="0"/>
                  </a:moveTo>
                  <a:lnTo>
                    <a:pt x="614172" y="0"/>
                  </a:lnTo>
                </a:path>
              </a:pathLst>
            </a:custGeom>
            <a:ln w="41148">
              <a:solidFill>
                <a:srgbClr val="FF0000"/>
              </a:solidFill>
            </a:ln>
          </p:spPr>
          <p:txBody>
            <a:bodyPr wrap="square" lIns="0" tIns="0" rIns="0" bIns="0" rtlCol="0"/>
            <a:lstStyle/>
            <a:p>
              <a:endParaRPr sz="1539"/>
            </a:p>
          </p:txBody>
        </p:sp>
      </p:grpSp>
      <p:sp>
        <p:nvSpPr>
          <p:cNvPr id="67" name="object 67"/>
          <p:cNvSpPr txBox="1"/>
          <p:nvPr/>
        </p:nvSpPr>
        <p:spPr>
          <a:xfrm>
            <a:off x="1907297" y="4426581"/>
            <a:ext cx="1225535" cy="747834"/>
          </a:xfrm>
          <a:prstGeom prst="rect">
            <a:avLst/>
          </a:prstGeom>
        </p:spPr>
        <p:txBody>
          <a:bodyPr vert="horz" wrap="square" lIns="0" tIns="10860" rIns="0" bIns="0" rtlCol="0">
            <a:spAutoFit/>
          </a:bodyPr>
          <a:lstStyle/>
          <a:p>
            <a:pPr algn="ctr">
              <a:spcBef>
                <a:spcPts val="86"/>
              </a:spcBef>
            </a:pPr>
            <a:r>
              <a:rPr sz="2394" b="1" spc="-4" dirty="0">
                <a:latin typeface="Arial"/>
                <a:cs typeface="Arial"/>
              </a:rPr>
              <a:t>VPN</a:t>
            </a:r>
            <a:endParaRPr sz="2394">
              <a:latin typeface="Arial"/>
              <a:cs typeface="Arial"/>
            </a:endParaRPr>
          </a:p>
          <a:p>
            <a:pPr algn="ctr">
              <a:lnSpc>
                <a:spcPct val="100000"/>
              </a:lnSpc>
            </a:pPr>
            <a:r>
              <a:rPr sz="2394" b="1" dirty="0">
                <a:latin typeface="Arial"/>
                <a:cs typeface="Arial"/>
              </a:rPr>
              <a:t>gateway</a:t>
            </a:r>
            <a:endParaRPr sz="2394">
              <a:latin typeface="Arial"/>
              <a:cs typeface="Arial"/>
            </a:endParaRPr>
          </a:p>
        </p:txBody>
      </p:sp>
      <p:sp>
        <p:nvSpPr>
          <p:cNvPr id="68" name="object 68"/>
          <p:cNvSpPr txBox="1"/>
          <p:nvPr/>
        </p:nvSpPr>
        <p:spPr>
          <a:xfrm>
            <a:off x="5816826" y="4426551"/>
            <a:ext cx="1225535" cy="747834"/>
          </a:xfrm>
          <a:prstGeom prst="rect">
            <a:avLst/>
          </a:prstGeom>
        </p:spPr>
        <p:txBody>
          <a:bodyPr vert="horz" wrap="square" lIns="0" tIns="10860" rIns="0" bIns="0" rtlCol="0">
            <a:spAutoFit/>
          </a:bodyPr>
          <a:lstStyle/>
          <a:p>
            <a:pPr algn="ctr">
              <a:spcBef>
                <a:spcPts val="86"/>
              </a:spcBef>
            </a:pPr>
            <a:r>
              <a:rPr sz="2394" b="1" spc="-4" dirty="0">
                <a:latin typeface="Arial"/>
                <a:cs typeface="Arial"/>
              </a:rPr>
              <a:t>VPN</a:t>
            </a:r>
            <a:endParaRPr sz="2394">
              <a:latin typeface="Arial"/>
              <a:cs typeface="Arial"/>
            </a:endParaRPr>
          </a:p>
          <a:p>
            <a:pPr algn="ctr">
              <a:lnSpc>
                <a:spcPct val="100000"/>
              </a:lnSpc>
            </a:pPr>
            <a:r>
              <a:rPr sz="2394" b="1" dirty="0">
                <a:latin typeface="Arial"/>
                <a:cs typeface="Arial"/>
              </a:rPr>
              <a:t>gateway</a:t>
            </a:r>
            <a:endParaRPr sz="2394">
              <a:latin typeface="Arial"/>
              <a:cs typeface="Arial"/>
            </a:endParaRPr>
          </a:p>
        </p:txBody>
      </p:sp>
      <p:sp>
        <p:nvSpPr>
          <p:cNvPr id="69" name="object 69"/>
          <p:cNvSpPr txBox="1"/>
          <p:nvPr/>
        </p:nvSpPr>
        <p:spPr>
          <a:xfrm>
            <a:off x="4118817" y="2926622"/>
            <a:ext cx="1404180" cy="326758"/>
          </a:xfrm>
          <a:prstGeom prst="rect">
            <a:avLst/>
          </a:prstGeom>
        </p:spPr>
        <p:txBody>
          <a:bodyPr vert="horz" wrap="square" lIns="0" tIns="10860" rIns="0" bIns="0" rtlCol="0">
            <a:spAutoFit/>
          </a:bodyPr>
          <a:lstStyle/>
          <a:p>
            <a:pPr marL="10860">
              <a:spcBef>
                <a:spcPts val="86"/>
              </a:spcBef>
            </a:pPr>
            <a:r>
              <a:rPr sz="2052" b="1" dirty="0">
                <a:solidFill>
                  <a:srgbClr val="969696"/>
                </a:solidFill>
                <a:latin typeface="Times New Roman"/>
                <a:cs typeface="Times New Roman"/>
              </a:rPr>
              <a:t>javna</a:t>
            </a:r>
            <a:r>
              <a:rPr sz="2052" b="1" spc="-77" dirty="0">
                <a:solidFill>
                  <a:srgbClr val="969696"/>
                </a:solidFill>
                <a:latin typeface="Times New Roman"/>
                <a:cs typeface="Times New Roman"/>
              </a:rPr>
              <a:t> </a:t>
            </a:r>
            <a:r>
              <a:rPr sz="2052" b="1" dirty="0">
                <a:solidFill>
                  <a:srgbClr val="969696"/>
                </a:solidFill>
                <a:latin typeface="Times New Roman"/>
                <a:cs typeface="Times New Roman"/>
              </a:rPr>
              <a:t>mreža</a:t>
            </a:r>
            <a:endParaRPr sz="2052">
              <a:latin typeface="Times New Roman"/>
              <a:cs typeface="Times New Roman"/>
            </a:endParaRPr>
          </a:p>
        </p:txBody>
      </p:sp>
      <p:sp>
        <p:nvSpPr>
          <p:cNvPr id="70" name="object 70"/>
          <p:cNvSpPr txBox="1"/>
          <p:nvPr/>
        </p:nvSpPr>
        <p:spPr>
          <a:xfrm>
            <a:off x="991179" y="3252418"/>
            <a:ext cx="427335" cy="326758"/>
          </a:xfrm>
          <a:prstGeom prst="rect">
            <a:avLst/>
          </a:prstGeom>
        </p:spPr>
        <p:txBody>
          <a:bodyPr vert="horz" wrap="square" lIns="0" tIns="10860" rIns="0" bIns="0" rtlCol="0">
            <a:spAutoFit/>
          </a:bodyPr>
          <a:lstStyle/>
          <a:p>
            <a:pPr marL="10860">
              <a:spcBef>
                <a:spcPts val="86"/>
              </a:spcBef>
            </a:pPr>
            <a:r>
              <a:rPr sz="2052" b="1" spc="-4" dirty="0">
                <a:solidFill>
                  <a:srgbClr val="969696"/>
                </a:solidFill>
                <a:latin typeface="Times New Roman"/>
                <a:cs typeface="Times New Roman"/>
              </a:rPr>
              <a:t>abv</a:t>
            </a:r>
            <a:endParaRPr sz="2052">
              <a:latin typeface="Times New Roman"/>
              <a:cs typeface="Times New Roman"/>
            </a:endParaRPr>
          </a:p>
        </p:txBody>
      </p:sp>
      <p:sp>
        <p:nvSpPr>
          <p:cNvPr id="71" name="object 71"/>
          <p:cNvSpPr txBox="1"/>
          <p:nvPr/>
        </p:nvSpPr>
        <p:spPr>
          <a:xfrm>
            <a:off x="7701713" y="3191604"/>
            <a:ext cx="563084" cy="322372"/>
          </a:xfrm>
          <a:prstGeom prst="rect">
            <a:avLst/>
          </a:prstGeom>
          <a:solidFill>
            <a:srgbClr val="FFFFFF"/>
          </a:solidFill>
          <a:ln w="6096">
            <a:solidFill>
              <a:srgbClr val="494936"/>
            </a:solidFill>
          </a:ln>
        </p:spPr>
        <p:txBody>
          <a:bodyPr vert="horz" wrap="square" lIns="0" tIns="6516" rIns="0" bIns="0" rtlCol="0">
            <a:spAutoFit/>
          </a:bodyPr>
          <a:lstStyle/>
          <a:p>
            <a:pPr marL="76561">
              <a:spcBef>
                <a:spcPts val="51"/>
              </a:spcBef>
            </a:pPr>
            <a:r>
              <a:rPr sz="2052" b="1" spc="-4" dirty="0">
                <a:solidFill>
                  <a:srgbClr val="969696"/>
                </a:solidFill>
                <a:latin typeface="Times New Roman"/>
                <a:cs typeface="Times New Roman"/>
              </a:rPr>
              <a:t>abv</a:t>
            </a:r>
            <a:endParaRPr sz="2052">
              <a:latin typeface="Times New Roman"/>
              <a:cs typeface="Times New Roman"/>
            </a:endParaRPr>
          </a:p>
        </p:txBody>
      </p:sp>
      <p:sp>
        <p:nvSpPr>
          <p:cNvPr id="72" name="object 72"/>
          <p:cNvSpPr txBox="1"/>
          <p:nvPr/>
        </p:nvSpPr>
        <p:spPr>
          <a:xfrm>
            <a:off x="4441790" y="3624261"/>
            <a:ext cx="1238024" cy="349787"/>
          </a:xfrm>
          <a:prstGeom prst="rect">
            <a:avLst/>
          </a:prstGeom>
          <a:solidFill>
            <a:srgbClr val="ABDFFF"/>
          </a:solidFill>
          <a:ln w="9144">
            <a:solidFill>
              <a:srgbClr val="3333CC"/>
            </a:solidFill>
          </a:ln>
        </p:spPr>
        <p:txBody>
          <a:bodyPr vert="horz" wrap="square" lIns="0" tIns="33666" rIns="0" bIns="0" rtlCol="0">
            <a:spAutoFit/>
          </a:bodyPr>
          <a:lstStyle/>
          <a:p>
            <a:pPr marL="82534">
              <a:spcBef>
                <a:spcPts val="265"/>
              </a:spcBef>
            </a:pPr>
            <a:r>
              <a:rPr sz="2052" b="1" spc="-4" dirty="0">
                <a:solidFill>
                  <a:srgbClr val="969696"/>
                </a:solidFill>
                <a:latin typeface="Times New Roman"/>
                <a:cs typeface="Times New Roman"/>
              </a:rPr>
              <a:t>#%$&amp;&amp;</a:t>
            </a:r>
            <a:endParaRPr sz="2052">
              <a:latin typeface="Times New Roman"/>
              <a:cs typeface="Times New Roman"/>
            </a:endParaRPr>
          </a:p>
        </p:txBody>
      </p:sp>
      <p:grpSp>
        <p:nvGrpSpPr>
          <p:cNvPr id="73" name="object 73"/>
          <p:cNvGrpSpPr/>
          <p:nvPr/>
        </p:nvGrpSpPr>
        <p:grpSpPr>
          <a:xfrm>
            <a:off x="792563" y="1799478"/>
            <a:ext cx="7624706" cy="131404"/>
            <a:chOff x="926858" y="1872614"/>
            <a:chExt cx="8916670" cy="153670"/>
          </a:xfrm>
        </p:grpSpPr>
        <p:sp>
          <p:nvSpPr>
            <p:cNvPr id="74" name="object 74"/>
            <p:cNvSpPr/>
            <p:nvPr/>
          </p:nvSpPr>
          <p:spPr>
            <a:xfrm>
              <a:off x="933335" y="1879091"/>
              <a:ext cx="8903335" cy="140335"/>
            </a:xfrm>
            <a:custGeom>
              <a:avLst/>
              <a:gdLst/>
              <a:ahLst/>
              <a:cxnLst/>
              <a:rect l="l" t="t" r="r" b="b"/>
              <a:pathLst>
                <a:path w="8903335" h="140335">
                  <a:moveTo>
                    <a:pt x="8903208" y="140208"/>
                  </a:moveTo>
                  <a:lnTo>
                    <a:pt x="8903208" y="0"/>
                  </a:lnTo>
                  <a:lnTo>
                    <a:pt x="0" y="0"/>
                  </a:lnTo>
                  <a:lnTo>
                    <a:pt x="0" y="140208"/>
                  </a:lnTo>
                  <a:lnTo>
                    <a:pt x="8903208" y="140208"/>
                  </a:lnTo>
                  <a:close/>
                </a:path>
              </a:pathLst>
            </a:custGeom>
            <a:solidFill>
              <a:srgbClr val="CC3300"/>
            </a:solidFill>
          </p:spPr>
          <p:txBody>
            <a:bodyPr wrap="square" lIns="0" tIns="0" rIns="0" bIns="0" rtlCol="0"/>
            <a:lstStyle/>
            <a:p>
              <a:endParaRPr sz="1539"/>
            </a:p>
          </p:txBody>
        </p:sp>
        <p:sp>
          <p:nvSpPr>
            <p:cNvPr id="75" name="object 75"/>
            <p:cNvSpPr/>
            <p:nvPr/>
          </p:nvSpPr>
          <p:spPr>
            <a:xfrm>
              <a:off x="933335" y="1879091"/>
              <a:ext cx="8903335" cy="140335"/>
            </a:xfrm>
            <a:custGeom>
              <a:avLst/>
              <a:gdLst/>
              <a:ahLst/>
              <a:cxnLst/>
              <a:rect l="l" t="t" r="r" b="b"/>
              <a:pathLst>
                <a:path w="8903335" h="140335">
                  <a:moveTo>
                    <a:pt x="8903208" y="140208"/>
                  </a:moveTo>
                  <a:lnTo>
                    <a:pt x="8903208" y="0"/>
                  </a:lnTo>
                  <a:lnTo>
                    <a:pt x="0" y="0"/>
                  </a:lnTo>
                  <a:lnTo>
                    <a:pt x="0" y="140208"/>
                  </a:lnTo>
                  <a:lnTo>
                    <a:pt x="8903208" y="140208"/>
                  </a:lnTo>
                  <a:close/>
                </a:path>
              </a:pathLst>
            </a:custGeom>
            <a:ln w="12953">
              <a:solidFill>
                <a:srgbClr val="000000"/>
              </a:solidFill>
            </a:ln>
          </p:spPr>
          <p:txBody>
            <a:bodyPr wrap="square" lIns="0" tIns="0" rIns="0" bIns="0" rtlCol="0"/>
            <a:lstStyle/>
            <a:p>
              <a:endParaRPr sz="1539"/>
            </a:p>
          </p:txBody>
        </p:sp>
      </p:grpSp>
      <p:sp>
        <p:nvSpPr>
          <p:cNvPr id="76" name="object 76"/>
          <p:cNvSpPr/>
          <p:nvPr/>
        </p:nvSpPr>
        <p:spPr>
          <a:xfrm>
            <a:off x="792888" y="1995281"/>
            <a:ext cx="7623620" cy="0"/>
          </a:xfrm>
          <a:custGeom>
            <a:avLst/>
            <a:gdLst/>
            <a:ahLst/>
            <a:cxnLst/>
            <a:rect l="l" t="t" r="r" b="b"/>
            <a:pathLst>
              <a:path w="8915400">
                <a:moveTo>
                  <a:pt x="0" y="0"/>
                </a:moveTo>
                <a:lnTo>
                  <a:pt x="8915387" y="0"/>
                </a:lnTo>
              </a:path>
            </a:pathLst>
          </a:custGeom>
          <a:ln w="51053">
            <a:solidFill>
              <a:srgbClr val="A50021"/>
            </a:solidFill>
          </a:ln>
        </p:spPr>
        <p:txBody>
          <a:bodyPr wrap="square" lIns="0" tIns="0" rIns="0" bIns="0" rtlCol="0"/>
          <a:lstStyle/>
          <a:p>
            <a:endParaRPr sz="1539"/>
          </a:p>
        </p:txBody>
      </p:sp>
      <p:sp>
        <p:nvSpPr>
          <p:cNvPr id="77" name="object 77"/>
          <p:cNvSpPr txBox="1">
            <a:spLocks noGrp="1"/>
          </p:cNvSpPr>
          <p:nvPr>
            <p:ph type="title"/>
          </p:nvPr>
        </p:nvSpPr>
        <p:spPr>
          <a:xfrm>
            <a:off x="2695081" y="627771"/>
            <a:ext cx="3753167" cy="1063562"/>
          </a:xfrm>
          <a:prstGeom prst="rect">
            <a:avLst/>
          </a:prstGeom>
        </p:spPr>
        <p:txBody>
          <a:bodyPr vert="horz" wrap="square" lIns="0" tIns="10860" rIns="0" bIns="0" rtlCol="0" anchor="ctr">
            <a:spAutoFit/>
          </a:bodyPr>
          <a:lstStyle/>
          <a:p>
            <a:pPr marL="10860">
              <a:lnSpc>
                <a:spcPct val="100000"/>
              </a:lnSpc>
              <a:spcBef>
                <a:spcPts val="86"/>
              </a:spcBef>
            </a:pPr>
            <a:r>
              <a:rPr sz="3420" spc="-4" dirty="0">
                <a:solidFill>
                  <a:srgbClr val="00339A"/>
                </a:solidFill>
              </a:rPr>
              <a:t>VPN </a:t>
            </a:r>
            <a:r>
              <a:rPr sz="3420" dirty="0">
                <a:solidFill>
                  <a:srgbClr val="00339A"/>
                </a:solidFill>
              </a:rPr>
              <a:t>- kripto</a:t>
            </a:r>
            <a:r>
              <a:rPr sz="3420" spc="-64" dirty="0">
                <a:solidFill>
                  <a:srgbClr val="00339A"/>
                </a:solidFill>
              </a:rPr>
              <a:t> </a:t>
            </a:r>
            <a:r>
              <a:rPr sz="3420" dirty="0">
                <a:solidFill>
                  <a:srgbClr val="00339A"/>
                </a:solidFill>
              </a:rPr>
              <a:t>zaštita</a:t>
            </a:r>
            <a:endParaRPr sz="342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3528" y="1925018"/>
            <a:ext cx="8568952" cy="3585006"/>
          </a:xfrm>
          <a:prstGeom prst="rect">
            <a:avLst/>
          </a:prstGeom>
        </p:spPr>
        <p:txBody>
          <a:bodyPr vert="horz" wrap="square" lIns="0" tIns="93395" rIns="0" bIns="0" rtlCol="0">
            <a:spAutoFit/>
          </a:bodyPr>
          <a:lstStyle/>
          <a:p>
            <a:pPr marL="10860">
              <a:spcBef>
                <a:spcPts val="735"/>
              </a:spcBef>
            </a:pPr>
            <a:r>
              <a:rPr sz="3600" spc="-4" dirty="0">
                <a:latin typeface="Arial"/>
                <a:cs typeface="Arial"/>
              </a:rPr>
              <a:t>Dva </a:t>
            </a:r>
            <a:r>
              <a:rPr sz="3600" spc="-9" dirty="0">
                <a:latin typeface="Arial"/>
                <a:cs typeface="Arial"/>
              </a:rPr>
              <a:t>osnovna sistema </a:t>
            </a:r>
            <a:r>
              <a:rPr sz="3600" spc="-4" dirty="0">
                <a:latin typeface="Arial"/>
                <a:cs typeface="Arial"/>
              </a:rPr>
              <a:t>kripto</a:t>
            </a:r>
            <a:r>
              <a:rPr sz="3600" spc="4" dirty="0">
                <a:latin typeface="Arial"/>
                <a:cs typeface="Arial"/>
              </a:rPr>
              <a:t> </a:t>
            </a:r>
            <a:r>
              <a:rPr sz="3600" spc="-9" dirty="0">
                <a:latin typeface="Arial"/>
                <a:cs typeface="Arial"/>
              </a:rPr>
              <a:t>zaštite:</a:t>
            </a:r>
            <a:endParaRPr sz="3600" dirty="0">
              <a:latin typeface="Arial"/>
              <a:cs typeface="Arial"/>
            </a:endParaRPr>
          </a:p>
          <a:p>
            <a:pPr marL="304074" marR="4344" indent="-293214">
              <a:spcBef>
                <a:spcPts val="654"/>
              </a:spcBef>
            </a:pPr>
            <a:r>
              <a:rPr sz="3600" spc="-4" dirty="0">
                <a:latin typeface="Verdana"/>
                <a:cs typeface="Verdana"/>
              </a:rPr>
              <a:t>®</a:t>
            </a:r>
            <a:r>
              <a:rPr sz="3600" spc="-4" dirty="0">
                <a:latin typeface="Arial"/>
                <a:cs typeface="Arial"/>
              </a:rPr>
              <a:t>sistem sa simetričnim ključem - </a:t>
            </a:r>
            <a:r>
              <a:rPr sz="3600" spc="-9" dirty="0">
                <a:latin typeface="Arial"/>
                <a:cs typeface="Arial"/>
              </a:rPr>
              <a:t>isti  </a:t>
            </a:r>
            <a:r>
              <a:rPr sz="3600" spc="-4" dirty="0">
                <a:latin typeface="Arial"/>
                <a:cs typeface="Arial"/>
              </a:rPr>
              <a:t>tajni ključ se koristi i za </a:t>
            </a:r>
            <a:r>
              <a:rPr sz="3600" spc="-9" dirty="0">
                <a:latin typeface="Arial"/>
                <a:cs typeface="Arial"/>
              </a:rPr>
              <a:t>šifrovanje </a:t>
            </a:r>
            <a:r>
              <a:rPr sz="3600" spc="-4" dirty="0">
                <a:latin typeface="Arial"/>
                <a:cs typeface="Arial"/>
              </a:rPr>
              <a:t>i </a:t>
            </a:r>
            <a:r>
              <a:rPr sz="3600" spc="-9" dirty="0">
                <a:latin typeface="Arial"/>
                <a:cs typeface="Arial"/>
              </a:rPr>
              <a:t>za  dešifrovanje podataka</a:t>
            </a:r>
            <a:endParaRPr sz="3600" dirty="0">
              <a:latin typeface="Arial"/>
              <a:cs typeface="Arial"/>
            </a:endParaRPr>
          </a:p>
          <a:p>
            <a:pPr marL="303531" marR="702084" indent="-293214">
              <a:spcBef>
                <a:spcPts val="646"/>
              </a:spcBef>
            </a:pPr>
            <a:r>
              <a:rPr sz="3600" spc="-9" dirty="0">
                <a:latin typeface="Verdana"/>
                <a:cs typeface="Verdana"/>
              </a:rPr>
              <a:t>®</a:t>
            </a:r>
            <a:r>
              <a:rPr sz="3600" spc="-9" dirty="0">
                <a:latin typeface="Arial"/>
                <a:cs typeface="Arial"/>
              </a:rPr>
              <a:t>sistem </a:t>
            </a:r>
            <a:r>
              <a:rPr sz="3600" spc="-4" dirty="0">
                <a:latin typeface="Arial"/>
                <a:cs typeface="Arial"/>
              </a:rPr>
              <a:t>sa asimetričnim ključem -  </a:t>
            </a:r>
            <a:r>
              <a:rPr sz="3600" spc="-9" dirty="0">
                <a:latin typeface="Arial"/>
                <a:cs typeface="Arial"/>
              </a:rPr>
              <a:t>postoje </a:t>
            </a:r>
            <a:r>
              <a:rPr sz="3600" spc="-4" dirty="0">
                <a:latin typeface="Arial"/>
                <a:cs typeface="Arial"/>
              </a:rPr>
              <a:t>dva ključa, javni i</a:t>
            </a:r>
            <a:r>
              <a:rPr sz="3600" spc="-9" dirty="0">
                <a:latin typeface="Arial"/>
                <a:cs typeface="Arial"/>
              </a:rPr>
              <a:t> tajni</a:t>
            </a:r>
            <a:endParaRPr sz="3600" dirty="0">
              <a:latin typeface="Arial"/>
              <a:cs typeface="Arial"/>
            </a:endParaRPr>
          </a:p>
        </p:txBody>
      </p:sp>
      <p:grpSp>
        <p:nvGrpSpPr>
          <p:cNvPr id="3" name="object 3"/>
          <p:cNvGrpSpPr/>
          <p:nvPr/>
        </p:nvGrpSpPr>
        <p:grpSpPr>
          <a:xfrm>
            <a:off x="792563" y="1799478"/>
            <a:ext cx="7624706" cy="131404"/>
            <a:chOff x="926858" y="1872614"/>
            <a:chExt cx="8916670" cy="153670"/>
          </a:xfrm>
        </p:grpSpPr>
        <p:sp>
          <p:nvSpPr>
            <p:cNvPr id="4" name="object 4"/>
            <p:cNvSpPr/>
            <p:nvPr/>
          </p:nvSpPr>
          <p:spPr>
            <a:xfrm>
              <a:off x="933335" y="1879091"/>
              <a:ext cx="8903335" cy="140335"/>
            </a:xfrm>
            <a:custGeom>
              <a:avLst/>
              <a:gdLst/>
              <a:ahLst/>
              <a:cxnLst/>
              <a:rect l="l" t="t" r="r" b="b"/>
              <a:pathLst>
                <a:path w="8903335" h="140335">
                  <a:moveTo>
                    <a:pt x="8903208" y="140208"/>
                  </a:moveTo>
                  <a:lnTo>
                    <a:pt x="8903208" y="0"/>
                  </a:lnTo>
                  <a:lnTo>
                    <a:pt x="0" y="0"/>
                  </a:lnTo>
                  <a:lnTo>
                    <a:pt x="0" y="140208"/>
                  </a:lnTo>
                  <a:lnTo>
                    <a:pt x="8903208" y="140208"/>
                  </a:lnTo>
                  <a:close/>
                </a:path>
              </a:pathLst>
            </a:custGeom>
            <a:solidFill>
              <a:srgbClr val="CC3300"/>
            </a:solidFill>
          </p:spPr>
          <p:txBody>
            <a:bodyPr wrap="square" lIns="0" tIns="0" rIns="0" bIns="0" rtlCol="0"/>
            <a:lstStyle/>
            <a:p>
              <a:endParaRPr sz="1539"/>
            </a:p>
          </p:txBody>
        </p:sp>
        <p:sp>
          <p:nvSpPr>
            <p:cNvPr id="5" name="object 5"/>
            <p:cNvSpPr/>
            <p:nvPr/>
          </p:nvSpPr>
          <p:spPr>
            <a:xfrm>
              <a:off x="933335" y="1879091"/>
              <a:ext cx="8903335" cy="140335"/>
            </a:xfrm>
            <a:custGeom>
              <a:avLst/>
              <a:gdLst/>
              <a:ahLst/>
              <a:cxnLst/>
              <a:rect l="l" t="t" r="r" b="b"/>
              <a:pathLst>
                <a:path w="8903335" h="140335">
                  <a:moveTo>
                    <a:pt x="8903208" y="140208"/>
                  </a:moveTo>
                  <a:lnTo>
                    <a:pt x="8903208" y="0"/>
                  </a:lnTo>
                  <a:lnTo>
                    <a:pt x="0" y="0"/>
                  </a:lnTo>
                  <a:lnTo>
                    <a:pt x="0" y="140208"/>
                  </a:lnTo>
                  <a:lnTo>
                    <a:pt x="8903208" y="140208"/>
                  </a:lnTo>
                  <a:close/>
                </a:path>
              </a:pathLst>
            </a:custGeom>
            <a:ln w="12953">
              <a:solidFill>
                <a:srgbClr val="000000"/>
              </a:solidFill>
            </a:ln>
          </p:spPr>
          <p:txBody>
            <a:bodyPr wrap="square" lIns="0" tIns="0" rIns="0" bIns="0" rtlCol="0"/>
            <a:lstStyle/>
            <a:p>
              <a:endParaRPr sz="1539"/>
            </a:p>
          </p:txBody>
        </p:sp>
      </p:grpSp>
      <p:sp>
        <p:nvSpPr>
          <p:cNvPr id="6" name="object 6"/>
          <p:cNvSpPr/>
          <p:nvPr/>
        </p:nvSpPr>
        <p:spPr>
          <a:xfrm>
            <a:off x="792888" y="1995281"/>
            <a:ext cx="7623620" cy="0"/>
          </a:xfrm>
          <a:custGeom>
            <a:avLst/>
            <a:gdLst/>
            <a:ahLst/>
            <a:cxnLst/>
            <a:rect l="l" t="t" r="r" b="b"/>
            <a:pathLst>
              <a:path w="8915400">
                <a:moveTo>
                  <a:pt x="0" y="0"/>
                </a:moveTo>
                <a:lnTo>
                  <a:pt x="8915387" y="0"/>
                </a:lnTo>
              </a:path>
            </a:pathLst>
          </a:custGeom>
          <a:ln w="51053">
            <a:solidFill>
              <a:srgbClr val="A50021"/>
            </a:solidFill>
          </a:ln>
        </p:spPr>
        <p:txBody>
          <a:bodyPr wrap="square" lIns="0" tIns="0" rIns="0" bIns="0" rtlCol="0"/>
          <a:lstStyle/>
          <a:p>
            <a:endParaRPr sz="1539"/>
          </a:p>
        </p:txBody>
      </p:sp>
      <p:sp>
        <p:nvSpPr>
          <p:cNvPr id="7" name="object 7"/>
          <p:cNvSpPr txBox="1">
            <a:spLocks noGrp="1"/>
          </p:cNvSpPr>
          <p:nvPr>
            <p:ph type="title"/>
          </p:nvPr>
        </p:nvSpPr>
        <p:spPr>
          <a:xfrm>
            <a:off x="323527" y="890920"/>
            <a:ext cx="8087877" cy="537264"/>
          </a:xfrm>
          <a:prstGeom prst="rect">
            <a:avLst/>
          </a:prstGeom>
        </p:spPr>
        <p:txBody>
          <a:bodyPr vert="horz" wrap="square" lIns="0" tIns="10860" rIns="0" bIns="0" rtlCol="0" anchor="ctr">
            <a:spAutoFit/>
          </a:bodyPr>
          <a:lstStyle/>
          <a:p>
            <a:pPr marL="10860">
              <a:lnSpc>
                <a:spcPct val="100000"/>
              </a:lnSpc>
              <a:spcBef>
                <a:spcPts val="86"/>
              </a:spcBef>
            </a:pPr>
            <a:r>
              <a:rPr sz="3420" spc="-4" dirty="0">
                <a:solidFill>
                  <a:srgbClr val="00339A"/>
                </a:solidFill>
              </a:rPr>
              <a:t>VPN </a:t>
            </a:r>
            <a:r>
              <a:rPr sz="3420" dirty="0">
                <a:solidFill>
                  <a:srgbClr val="00339A"/>
                </a:solidFill>
              </a:rPr>
              <a:t>– tipovi kripto</a:t>
            </a:r>
            <a:r>
              <a:rPr sz="3420" spc="-68" dirty="0">
                <a:solidFill>
                  <a:srgbClr val="00339A"/>
                </a:solidFill>
              </a:rPr>
              <a:t> </a:t>
            </a:r>
            <a:r>
              <a:rPr sz="3420" dirty="0">
                <a:solidFill>
                  <a:srgbClr val="00339A"/>
                </a:solidFill>
              </a:rPr>
              <a:t>zaštite</a:t>
            </a:r>
            <a:endParaRPr sz="342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CF131-EE54-4A4B-8816-4124421D441D}"/>
              </a:ext>
            </a:extLst>
          </p:cNvPr>
          <p:cNvSpPr>
            <a:spLocks noGrp="1"/>
          </p:cNvSpPr>
          <p:nvPr>
            <p:ph type="title"/>
          </p:nvPr>
        </p:nvSpPr>
        <p:spPr/>
        <p:txBody>
          <a:bodyPr/>
          <a:lstStyle/>
          <a:p>
            <a:r>
              <a:rPr lang="sr-Latn-RS" dirty="0"/>
              <a:t>VPN -</a:t>
            </a:r>
            <a:r>
              <a:rPr lang="sr-Latn-RS" i="1" dirty="0"/>
              <a:t> Virtual Private Network</a:t>
            </a:r>
            <a:endParaRPr lang="sr-Latn-RS" dirty="0"/>
          </a:p>
        </p:txBody>
      </p:sp>
      <p:pic>
        <p:nvPicPr>
          <p:cNvPr id="5" name="Content Placeholder 4">
            <a:extLst>
              <a:ext uri="{FF2B5EF4-FFF2-40B4-BE49-F238E27FC236}">
                <a16:creationId xmlns:a16="http://schemas.microsoft.com/office/drawing/2014/main" id="{3CD26390-6B88-4522-B536-591E9501227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1" y="1988840"/>
            <a:ext cx="8640960" cy="4320479"/>
          </a:xfrm>
        </p:spPr>
      </p:pic>
    </p:spTree>
    <p:extLst>
      <p:ext uri="{BB962C8B-B14F-4D97-AF65-F5344CB8AC3E}">
        <p14:creationId xmlns:p14="http://schemas.microsoft.com/office/powerpoint/2010/main" val="28918251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395803" y="3963087"/>
            <a:ext cx="538649" cy="1031686"/>
            <a:chOff x="2801759" y="4402835"/>
            <a:chExt cx="629920" cy="1206500"/>
          </a:xfrm>
        </p:grpSpPr>
        <p:sp>
          <p:nvSpPr>
            <p:cNvPr id="3" name="object 3"/>
            <p:cNvSpPr/>
            <p:nvPr/>
          </p:nvSpPr>
          <p:spPr>
            <a:xfrm>
              <a:off x="2801759" y="4402835"/>
              <a:ext cx="613410" cy="1198880"/>
            </a:xfrm>
            <a:custGeom>
              <a:avLst/>
              <a:gdLst/>
              <a:ahLst/>
              <a:cxnLst/>
              <a:rect l="l" t="t" r="r" b="b"/>
              <a:pathLst>
                <a:path w="613410" h="1198879">
                  <a:moveTo>
                    <a:pt x="402323" y="0"/>
                  </a:moveTo>
                  <a:lnTo>
                    <a:pt x="216869" y="0"/>
                  </a:lnTo>
                  <a:lnTo>
                    <a:pt x="149351" y="112775"/>
                  </a:lnTo>
                  <a:lnTo>
                    <a:pt x="119633" y="112775"/>
                  </a:lnTo>
                  <a:lnTo>
                    <a:pt x="107441" y="140208"/>
                  </a:lnTo>
                  <a:lnTo>
                    <a:pt x="95249" y="150875"/>
                  </a:lnTo>
                  <a:lnTo>
                    <a:pt x="43433" y="150875"/>
                  </a:lnTo>
                  <a:lnTo>
                    <a:pt x="43433" y="175260"/>
                  </a:lnTo>
                  <a:lnTo>
                    <a:pt x="0" y="175260"/>
                  </a:lnTo>
                  <a:lnTo>
                    <a:pt x="0" y="344424"/>
                  </a:lnTo>
                  <a:lnTo>
                    <a:pt x="44195" y="344424"/>
                  </a:lnTo>
                  <a:lnTo>
                    <a:pt x="44195" y="381000"/>
                  </a:lnTo>
                  <a:lnTo>
                    <a:pt x="105155" y="381000"/>
                  </a:lnTo>
                  <a:lnTo>
                    <a:pt x="118871" y="422148"/>
                  </a:lnTo>
                  <a:lnTo>
                    <a:pt x="149351" y="422148"/>
                  </a:lnTo>
                  <a:lnTo>
                    <a:pt x="149351" y="507491"/>
                  </a:lnTo>
                  <a:lnTo>
                    <a:pt x="176783" y="507491"/>
                  </a:lnTo>
                  <a:lnTo>
                    <a:pt x="176783" y="605789"/>
                  </a:lnTo>
                  <a:lnTo>
                    <a:pt x="220217" y="605789"/>
                  </a:lnTo>
                  <a:lnTo>
                    <a:pt x="220217" y="116586"/>
                  </a:lnTo>
                  <a:lnTo>
                    <a:pt x="261365" y="43434"/>
                  </a:lnTo>
                  <a:lnTo>
                    <a:pt x="369395" y="43434"/>
                  </a:lnTo>
                  <a:lnTo>
                    <a:pt x="377614" y="32765"/>
                  </a:lnTo>
                  <a:lnTo>
                    <a:pt x="402323" y="0"/>
                  </a:lnTo>
                  <a:close/>
                </a:path>
                <a:path w="613410" h="1198879">
                  <a:moveTo>
                    <a:pt x="266699" y="1142260"/>
                  </a:moveTo>
                  <a:lnTo>
                    <a:pt x="266699" y="864108"/>
                  </a:lnTo>
                  <a:lnTo>
                    <a:pt x="217931" y="902969"/>
                  </a:lnTo>
                  <a:lnTo>
                    <a:pt x="222503" y="909065"/>
                  </a:lnTo>
                  <a:lnTo>
                    <a:pt x="227837" y="975360"/>
                  </a:lnTo>
                  <a:lnTo>
                    <a:pt x="260603" y="996696"/>
                  </a:lnTo>
                  <a:lnTo>
                    <a:pt x="265937" y="1005839"/>
                  </a:lnTo>
                  <a:lnTo>
                    <a:pt x="265937" y="1141619"/>
                  </a:lnTo>
                  <a:lnTo>
                    <a:pt x="266699" y="1142260"/>
                  </a:lnTo>
                  <a:close/>
                </a:path>
                <a:path w="613410" h="1198879">
                  <a:moveTo>
                    <a:pt x="406907" y="1129575"/>
                  </a:moveTo>
                  <a:lnTo>
                    <a:pt x="406907" y="116586"/>
                  </a:lnTo>
                  <a:lnTo>
                    <a:pt x="220217" y="116586"/>
                  </a:lnTo>
                  <a:lnTo>
                    <a:pt x="220217" y="605789"/>
                  </a:lnTo>
                  <a:lnTo>
                    <a:pt x="221741" y="605789"/>
                  </a:lnTo>
                  <a:lnTo>
                    <a:pt x="228599" y="678179"/>
                  </a:lnTo>
                  <a:lnTo>
                    <a:pt x="265937" y="723138"/>
                  </a:lnTo>
                  <a:lnTo>
                    <a:pt x="265937" y="830579"/>
                  </a:lnTo>
                  <a:lnTo>
                    <a:pt x="266699" y="831341"/>
                  </a:lnTo>
                  <a:lnTo>
                    <a:pt x="266699" y="1142260"/>
                  </a:lnTo>
                  <a:lnTo>
                    <a:pt x="333755" y="1198626"/>
                  </a:lnTo>
                  <a:lnTo>
                    <a:pt x="406907" y="1129575"/>
                  </a:lnTo>
                  <a:close/>
                </a:path>
                <a:path w="613410" h="1198879">
                  <a:moveTo>
                    <a:pt x="265937" y="830579"/>
                  </a:moveTo>
                  <a:lnTo>
                    <a:pt x="265937" y="757427"/>
                  </a:lnTo>
                  <a:lnTo>
                    <a:pt x="227837" y="792479"/>
                  </a:lnTo>
                  <a:lnTo>
                    <a:pt x="265937" y="830579"/>
                  </a:lnTo>
                  <a:close/>
                </a:path>
                <a:path w="613410" h="1198879">
                  <a:moveTo>
                    <a:pt x="265937" y="1055369"/>
                  </a:moveTo>
                  <a:lnTo>
                    <a:pt x="265937" y="1005839"/>
                  </a:lnTo>
                  <a:lnTo>
                    <a:pt x="228599" y="1028700"/>
                  </a:lnTo>
                  <a:lnTo>
                    <a:pt x="265937" y="1055369"/>
                  </a:lnTo>
                  <a:close/>
                </a:path>
                <a:path w="613410" h="1198879">
                  <a:moveTo>
                    <a:pt x="265937" y="1141619"/>
                  </a:moveTo>
                  <a:lnTo>
                    <a:pt x="265937" y="1085088"/>
                  </a:lnTo>
                  <a:lnTo>
                    <a:pt x="228599" y="1110234"/>
                  </a:lnTo>
                  <a:lnTo>
                    <a:pt x="265937" y="1141619"/>
                  </a:lnTo>
                  <a:close/>
                </a:path>
                <a:path w="613410" h="1198879">
                  <a:moveTo>
                    <a:pt x="613409" y="347472"/>
                  </a:moveTo>
                  <a:lnTo>
                    <a:pt x="613409" y="179831"/>
                  </a:lnTo>
                  <a:lnTo>
                    <a:pt x="594359" y="179831"/>
                  </a:lnTo>
                  <a:lnTo>
                    <a:pt x="573023" y="179069"/>
                  </a:lnTo>
                  <a:lnTo>
                    <a:pt x="572261" y="151637"/>
                  </a:lnTo>
                  <a:lnTo>
                    <a:pt x="517397" y="151637"/>
                  </a:lnTo>
                  <a:lnTo>
                    <a:pt x="505205" y="112775"/>
                  </a:lnTo>
                  <a:lnTo>
                    <a:pt x="470153" y="112013"/>
                  </a:lnTo>
                  <a:lnTo>
                    <a:pt x="405932" y="0"/>
                  </a:lnTo>
                  <a:lnTo>
                    <a:pt x="402860" y="0"/>
                  </a:lnTo>
                  <a:lnTo>
                    <a:pt x="377614" y="32765"/>
                  </a:lnTo>
                  <a:lnTo>
                    <a:pt x="369569" y="43434"/>
                  </a:lnTo>
                  <a:lnTo>
                    <a:pt x="369395" y="43434"/>
                  </a:lnTo>
                  <a:lnTo>
                    <a:pt x="368807" y="44196"/>
                  </a:lnTo>
                  <a:lnTo>
                    <a:pt x="406907" y="116586"/>
                  </a:lnTo>
                  <a:lnTo>
                    <a:pt x="406907" y="1129575"/>
                  </a:lnTo>
                  <a:lnTo>
                    <a:pt x="413003" y="1123821"/>
                  </a:lnTo>
                  <a:lnTo>
                    <a:pt x="413003" y="609600"/>
                  </a:lnTo>
                  <a:lnTo>
                    <a:pt x="448055" y="609600"/>
                  </a:lnTo>
                  <a:lnTo>
                    <a:pt x="448055" y="524255"/>
                  </a:lnTo>
                  <a:lnTo>
                    <a:pt x="454151" y="511301"/>
                  </a:lnTo>
                  <a:lnTo>
                    <a:pt x="473201" y="511301"/>
                  </a:lnTo>
                  <a:lnTo>
                    <a:pt x="475487" y="425958"/>
                  </a:lnTo>
                  <a:lnTo>
                    <a:pt x="504443" y="425196"/>
                  </a:lnTo>
                  <a:lnTo>
                    <a:pt x="519683" y="383286"/>
                  </a:lnTo>
                  <a:lnTo>
                    <a:pt x="571499" y="383286"/>
                  </a:lnTo>
                  <a:lnTo>
                    <a:pt x="572261" y="348234"/>
                  </a:lnTo>
                  <a:lnTo>
                    <a:pt x="613409" y="347472"/>
                  </a:lnTo>
                  <a:close/>
                </a:path>
                <a:path w="613410" h="1198879">
                  <a:moveTo>
                    <a:pt x="415289" y="1121664"/>
                  </a:moveTo>
                  <a:lnTo>
                    <a:pt x="413003" y="609600"/>
                  </a:lnTo>
                  <a:lnTo>
                    <a:pt x="413003" y="1123821"/>
                  </a:lnTo>
                  <a:lnTo>
                    <a:pt x="415289" y="1121664"/>
                  </a:lnTo>
                  <a:close/>
                </a:path>
              </a:pathLst>
            </a:custGeom>
            <a:solidFill>
              <a:srgbClr val="FF9F00"/>
            </a:solidFill>
          </p:spPr>
          <p:txBody>
            <a:bodyPr wrap="square" lIns="0" tIns="0" rIns="0" bIns="0" rtlCol="0"/>
            <a:lstStyle/>
            <a:p>
              <a:endParaRPr sz="1539"/>
            </a:p>
          </p:txBody>
        </p:sp>
        <p:sp>
          <p:nvSpPr>
            <p:cNvPr id="4" name="object 4"/>
            <p:cNvSpPr/>
            <p:nvPr/>
          </p:nvSpPr>
          <p:spPr>
            <a:xfrm>
              <a:off x="2814713" y="4406645"/>
              <a:ext cx="616585" cy="1202690"/>
            </a:xfrm>
            <a:custGeom>
              <a:avLst/>
              <a:gdLst/>
              <a:ahLst/>
              <a:cxnLst/>
              <a:rect l="l" t="t" r="r" b="b"/>
              <a:pathLst>
                <a:path w="616585" h="1202689">
                  <a:moveTo>
                    <a:pt x="406907" y="0"/>
                  </a:moveTo>
                  <a:lnTo>
                    <a:pt x="220980" y="0"/>
                  </a:lnTo>
                  <a:lnTo>
                    <a:pt x="151637" y="115062"/>
                  </a:lnTo>
                  <a:lnTo>
                    <a:pt x="121919" y="115062"/>
                  </a:lnTo>
                  <a:lnTo>
                    <a:pt x="109727" y="142493"/>
                  </a:lnTo>
                  <a:lnTo>
                    <a:pt x="97536" y="153162"/>
                  </a:lnTo>
                  <a:lnTo>
                    <a:pt x="45719" y="153162"/>
                  </a:lnTo>
                  <a:lnTo>
                    <a:pt x="45719" y="177545"/>
                  </a:lnTo>
                  <a:lnTo>
                    <a:pt x="0" y="177545"/>
                  </a:lnTo>
                  <a:lnTo>
                    <a:pt x="0" y="347471"/>
                  </a:lnTo>
                  <a:lnTo>
                    <a:pt x="46481" y="347471"/>
                  </a:lnTo>
                  <a:lnTo>
                    <a:pt x="46481" y="383286"/>
                  </a:lnTo>
                  <a:lnTo>
                    <a:pt x="107442" y="383286"/>
                  </a:lnTo>
                  <a:lnTo>
                    <a:pt x="121157" y="424433"/>
                  </a:lnTo>
                  <a:lnTo>
                    <a:pt x="151637" y="424433"/>
                  </a:lnTo>
                  <a:lnTo>
                    <a:pt x="151637" y="510539"/>
                  </a:lnTo>
                  <a:lnTo>
                    <a:pt x="178307" y="510539"/>
                  </a:lnTo>
                  <a:lnTo>
                    <a:pt x="178307" y="608076"/>
                  </a:lnTo>
                  <a:lnTo>
                    <a:pt x="222504" y="608076"/>
                  </a:lnTo>
                  <a:lnTo>
                    <a:pt x="222504" y="119633"/>
                  </a:lnTo>
                  <a:lnTo>
                    <a:pt x="262889" y="45719"/>
                  </a:lnTo>
                  <a:lnTo>
                    <a:pt x="371690" y="45719"/>
                  </a:lnTo>
                  <a:lnTo>
                    <a:pt x="379450" y="35814"/>
                  </a:lnTo>
                  <a:lnTo>
                    <a:pt x="406907" y="0"/>
                  </a:lnTo>
                  <a:close/>
                </a:path>
                <a:path w="616585" h="1202689">
                  <a:moveTo>
                    <a:pt x="268986" y="1145584"/>
                  </a:moveTo>
                  <a:lnTo>
                    <a:pt x="268986" y="867155"/>
                  </a:lnTo>
                  <a:lnTo>
                    <a:pt x="220218" y="906017"/>
                  </a:lnTo>
                  <a:lnTo>
                    <a:pt x="224789" y="912113"/>
                  </a:lnTo>
                  <a:lnTo>
                    <a:pt x="230124" y="978407"/>
                  </a:lnTo>
                  <a:lnTo>
                    <a:pt x="262127" y="998981"/>
                  </a:lnTo>
                  <a:lnTo>
                    <a:pt x="268224" y="1008126"/>
                  </a:lnTo>
                  <a:lnTo>
                    <a:pt x="268224" y="1144938"/>
                  </a:lnTo>
                  <a:lnTo>
                    <a:pt x="268986" y="1145584"/>
                  </a:lnTo>
                  <a:close/>
                </a:path>
                <a:path w="616585" h="1202689">
                  <a:moveTo>
                    <a:pt x="409194" y="1132702"/>
                  </a:moveTo>
                  <a:lnTo>
                    <a:pt x="409194" y="119633"/>
                  </a:lnTo>
                  <a:lnTo>
                    <a:pt x="222504" y="119633"/>
                  </a:lnTo>
                  <a:lnTo>
                    <a:pt x="222504" y="608076"/>
                  </a:lnTo>
                  <a:lnTo>
                    <a:pt x="224027" y="608076"/>
                  </a:lnTo>
                  <a:lnTo>
                    <a:pt x="230886" y="681227"/>
                  </a:lnTo>
                  <a:lnTo>
                    <a:pt x="268224" y="726186"/>
                  </a:lnTo>
                  <a:lnTo>
                    <a:pt x="268224" y="832865"/>
                  </a:lnTo>
                  <a:lnTo>
                    <a:pt x="268986" y="833627"/>
                  </a:lnTo>
                  <a:lnTo>
                    <a:pt x="268986" y="1145584"/>
                  </a:lnTo>
                  <a:lnTo>
                    <a:pt x="336042" y="1202436"/>
                  </a:lnTo>
                  <a:lnTo>
                    <a:pt x="409194" y="1132702"/>
                  </a:lnTo>
                  <a:close/>
                </a:path>
                <a:path w="616585" h="1202689">
                  <a:moveTo>
                    <a:pt x="268224" y="832865"/>
                  </a:moveTo>
                  <a:lnTo>
                    <a:pt x="268224" y="760476"/>
                  </a:lnTo>
                  <a:lnTo>
                    <a:pt x="230124" y="794765"/>
                  </a:lnTo>
                  <a:lnTo>
                    <a:pt x="268224" y="832865"/>
                  </a:lnTo>
                  <a:close/>
                </a:path>
                <a:path w="616585" h="1202689">
                  <a:moveTo>
                    <a:pt x="268224" y="1058417"/>
                  </a:moveTo>
                  <a:lnTo>
                    <a:pt x="268224" y="1008126"/>
                  </a:lnTo>
                  <a:lnTo>
                    <a:pt x="230886" y="1031748"/>
                  </a:lnTo>
                  <a:lnTo>
                    <a:pt x="268224" y="1058417"/>
                  </a:lnTo>
                  <a:close/>
                </a:path>
                <a:path w="616585" h="1202689">
                  <a:moveTo>
                    <a:pt x="268224" y="1144938"/>
                  </a:moveTo>
                  <a:lnTo>
                    <a:pt x="268224" y="1087374"/>
                  </a:lnTo>
                  <a:lnTo>
                    <a:pt x="230886" y="1113281"/>
                  </a:lnTo>
                  <a:lnTo>
                    <a:pt x="268224" y="1144938"/>
                  </a:lnTo>
                  <a:close/>
                </a:path>
                <a:path w="616585" h="1202689">
                  <a:moveTo>
                    <a:pt x="616457" y="350519"/>
                  </a:moveTo>
                  <a:lnTo>
                    <a:pt x="616457" y="182117"/>
                  </a:lnTo>
                  <a:lnTo>
                    <a:pt x="595883" y="182117"/>
                  </a:lnTo>
                  <a:lnTo>
                    <a:pt x="575309" y="181355"/>
                  </a:lnTo>
                  <a:lnTo>
                    <a:pt x="574547" y="153924"/>
                  </a:lnTo>
                  <a:lnTo>
                    <a:pt x="519683" y="153924"/>
                  </a:lnTo>
                  <a:lnTo>
                    <a:pt x="507491" y="115062"/>
                  </a:lnTo>
                  <a:lnTo>
                    <a:pt x="472439" y="114300"/>
                  </a:lnTo>
                  <a:lnTo>
                    <a:pt x="406907" y="762"/>
                  </a:lnTo>
                  <a:lnTo>
                    <a:pt x="379450" y="35814"/>
                  </a:lnTo>
                  <a:lnTo>
                    <a:pt x="371856" y="45719"/>
                  </a:lnTo>
                  <a:lnTo>
                    <a:pt x="371690" y="45719"/>
                  </a:lnTo>
                  <a:lnTo>
                    <a:pt x="371094" y="46481"/>
                  </a:lnTo>
                  <a:lnTo>
                    <a:pt x="409194" y="119633"/>
                  </a:lnTo>
                  <a:lnTo>
                    <a:pt x="409194" y="1132702"/>
                  </a:lnTo>
                  <a:lnTo>
                    <a:pt x="415289" y="1126891"/>
                  </a:lnTo>
                  <a:lnTo>
                    <a:pt x="415289" y="612648"/>
                  </a:lnTo>
                  <a:lnTo>
                    <a:pt x="451103" y="612648"/>
                  </a:lnTo>
                  <a:lnTo>
                    <a:pt x="451103" y="521207"/>
                  </a:lnTo>
                  <a:lnTo>
                    <a:pt x="456438" y="513588"/>
                  </a:lnTo>
                  <a:lnTo>
                    <a:pt x="475488" y="513588"/>
                  </a:lnTo>
                  <a:lnTo>
                    <a:pt x="477773" y="429005"/>
                  </a:lnTo>
                  <a:lnTo>
                    <a:pt x="506729" y="428243"/>
                  </a:lnTo>
                  <a:lnTo>
                    <a:pt x="521207" y="386333"/>
                  </a:lnTo>
                  <a:lnTo>
                    <a:pt x="573785" y="386333"/>
                  </a:lnTo>
                  <a:lnTo>
                    <a:pt x="574547" y="351281"/>
                  </a:lnTo>
                  <a:lnTo>
                    <a:pt x="616457" y="350519"/>
                  </a:lnTo>
                  <a:close/>
                </a:path>
                <a:path w="616585" h="1202689">
                  <a:moveTo>
                    <a:pt x="417575" y="1124712"/>
                  </a:moveTo>
                  <a:lnTo>
                    <a:pt x="415289" y="612648"/>
                  </a:lnTo>
                  <a:lnTo>
                    <a:pt x="415289" y="1126891"/>
                  </a:lnTo>
                  <a:lnTo>
                    <a:pt x="417575" y="1124712"/>
                  </a:lnTo>
                  <a:close/>
                </a:path>
              </a:pathLst>
            </a:custGeom>
            <a:solidFill>
              <a:srgbClr val="BF7E00"/>
            </a:solidFill>
          </p:spPr>
          <p:txBody>
            <a:bodyPr wrap="square" lIns="0" tIns="0" rIns="0" bIns="0" rtlCol="0"/>
            <a:lstStyle/>
            <a:p>
              <a:endParaRPr sz="1539"/>
            </a:p>
          </p:txBody>
        </p:sp>
        <p:sp>
          <p:nvSpPr>
            <p:cNvPr id="5" name="object 5"/>
            <p:cNvSpPr/>
            <p:nvPr/>
          </p:nvSpPr>
          <p:spPr>
            <a:xfrm>
              <a:off x="2900819" y="4599431"/>
              <a:ext cx="435609" cy="138430"/>
            </a:xfrm>
            <a:custGeom>
              <a:avLst/>
              <a:gdLst/>
              <a:ahLst/>
              <a:cxnLst/>
              <a:rect l="l" t="t" r="r" b="b"/>
              <a:pathLst>
                <a:path w="435610" h="138429">
                  <a:moveTo>
                    <a:pt x="435101" y="0"/>
                  </a:moveTo>
                  <a:lnTo>
                    <a:pt x="38100" y="0"/>
                  </a:lnTo>
                  <a:lnTo>
                    <a:pt x="0" y="71627"/>
                  </a:lnTo>
                  <a:lnTo>
                    <a:pt x="35051" y="137921"/>
                  </a:lnTo>
                  <a:lnTo>
                    <a:pt x="41148" y="133350"/>
                  </a:lnTo>
                  <a:lnTo>
                    <a:pt x="6857" y="71627"/>
                  </a:lnTo>
                  <a:lnTo>
                    <a:pt x="41910" y="5333"/>
                  </a:lnTo>
                  <a:lnTo>
                    <a:pt x="432053" y="5333"/>
                  </a:lnTo>
                  <a:lnTo>
                    <a:pt x="435101" y="0"/>
                  </a:lnTo>
                  <a:close/>
                </a:path>
              </a:pathLst>
            </a:custGeom>
            <a:solidFill>
              <a:srgbClr val="BF7E3F"/>
            </a:solidFill>
          </p:spPr>
          <p:txBody>
            <a:bodyPr wrap="square" lIns="0" tIns="0" rIns="0" bIns="0" rtlCol="0"/>
            <a:lstStyle/>
            <a:p>
              <a:endParaRPr sz="1539"/>
            </a:p>
          </p:txBody>
        </p:sp>
        <p:sp>
          <p:nvSpPr>
            <p:cNvPr id="6" name="object 6"/>
            <p:cNvSpPr/>
            <p:nvPr/>
          </p:nvSpPr>
          <p:spPr>
            <a:xfrm>
              <a:off x="2864243" y="4552187"/>
              <a:ext cx="521334" cy="1028065"/>
            </a:xfrm>
            <a:custGeom>
              <a:avLst/>
              <a:gdLst/>
              <a:ahLst/>
              <a:cxnLst/>
              <a:rect l="l" t="t" r="r" b="b"/>
              <a:pathLst>
                <a:path w="521335" h="1028064">
                  <a:moveTo>
                    <a:pt x="251460" y="369570"/>
                  </a:moveTo>
                  <a:lnTo>
                    <a:pt x="237744" y="390144"/>
                  </a:lnTo>
                  <a:lnTo>
                    <a:pt x="239268" y="1016508"/>
                  </a:lnTo>
                  <a:lnTo>
                    <a:pt x="250698" y="1026414"/>
                  </a:lnTo>
                  <a:lnTo>
                    <a:pt x="251460" y="369570"/>
                  </a:lnTo>
                  <a:close/>
                </a:path>
                <a:path w="521335" h="1028064">
                  <a:moveTo>
                    <a:pt x="325374" y="1017270"/>
                  </a:moveTo>
                  <a:lnTo>
                    <a:pt x="323850" y="387096"/>
                  </a:lnTo>
                  <a:lnTo>
                    <a:pt x="313182" y="438912"/>
                  </a:lnTo>
                  <a:lnTo>
                    <a:pt x="314706" y="1027938"/>
                  </a:lnTo>
                  <a:lnTo>
                    <a:pt x="325374" y="1017270"/>
                  </a:lnTo>
                  <a:close/>
                </a:path>
                <a:path w="521335" h="1028064">
                  <a:moveTo>
                    <a:pt x="458724" y="0"/>
                  </a:moveTo>
                  <a:lnTo>
                    <a:pt x="51816" y="0"/>
                  </a:lnTo>
                  <a:lnTo>
                    <a:pt x="51816" y="5346"/>
                  </a:lnTo>
                  <a:lnTo>
                    <a:pt x="458724" y="5346"/>
                  </a:lnTo>
                  <a:lnTo>
                    <a:pt x="458724" y="0"/>
                  </a:lnTo>
                  <a:close/>
                </a:path>
                <a:path w="521335" h="1028064">
                  <a:moveTo>
                    <a:pt x="506730" y="112776"/>
                  </a:moveTo>
                  <a:lnTo>
                    <a:pt x="471678" y="46482"/>
                  </a:lnTo>
                  <a:lnTo>
                    <a:pt x="464820" y="51054"/>
                  </a:lnTo>
                  <a:lnTo>
                    <a:pt x="499110" y="112776"/>
                  </a:lnTo>
                  <a:lnTo>
                    <a:pt x="464058" y="179070"/>
                  </a:lnTo>
                  <a:lnTo>
                    <a:pt x="74676" y="179070"/>
                  </a:lnTo>
                  <a:lnTo>
                    <a:pt x="70866" y="184404"/>
                  </a:lnTo>
                  <a:lnTo>
                    <a:pt x="468630" y="184404"/>
                  </a:lnTo>
                  <a:lnTo>
                    <a:pt x="506730" y="112776"/>
                  </a:lnTo>
                  <a:close/>
                </a:path>
                <a:path w="521335" h="1028064">
                  <a:moveTo>
                    <a:pt x="521208" y="27432"/>
                  </a:moveTo>
                  <a:lnTo>
                    <a:pt x="0" y="27432"/>
                  </a:lnTo>
                  <a:lnTo>
                    <a:pt x="0" y="32016"/>
                  </a:lnTo>
                  <a:lnTo>
                    <a:pt x="521208" y="32016"/>
                  </a:lnTo>
                  <a:lnTo>
                    <a:pt x="521208" y="27432"/>
                  </a:lnTo>
                  <a:close/>
                </a:path>
              </a:pathLst>
            </a:custGeom>
            <a:solidFill>
              <a:srgbClr val="FF9F00"/>
            </a:solidFill>
          </p:spPr>
          <p:txBody>
            <a:bodyPr wrap="square" lIns="0" tIns="0" rIns="0" bIns="0" rtlCol="0"/>
            <a:lstStyle/>
            <a:p>
              <a:endParaRPr sz="1539"/>
            </a:p>
          </p:txBody>
        </p:sp>
        <p:sp>
          <p:nvSpPr>
            <p:cNvPr id="7" name="object 7"/>
            <p:cNvSpPr/>
            <p:nvPr/>
          </p:nvSpPr>
          <p:spPr>
            <a:xfrm>
              <a:off x="2863481" y="4756403"/>
              <a:ext cx="524510" cy="851535"/>
            </a:xfrm>
            <a:custGeom>
              <a:avLst/>
              <a:gdLst/>
              <a:ahLst/>
              <a:cxnLst/>
              <a:rect l="l" t="t" r="r" b="b"/>
              <a:pathLst>
                <a:path w="524510" h="851535">
                  <a:moveTo>
                    <a:pt x="324612" y="184404"/>
                  </a:moveTo>
                  <a:lnTo>
                    <a:pt x="284226" y="254508"/>
                  </a:lnTo>
                  <a:lnTo>
                    <a:pt x="287274" y="851154"/>
                  </a:lnTo>
                  <a:lnTo>
                    <a:pt x="299466" y="838962"/>
                  </a:lnTo>
                  <a:lnTo>
                    <a:pt x="299466" y="265176"/>
                  </a:lnTo>
                  <a:lnTo>
                    <a:pt x="314706" y="227838"/>
                  </a:lnTo>
                  <a:lnTo>
                    <a:pt x="324612" y="184404"/>
                  </a:lnTo>
                  <a:close/>
                </a:path>
                <a:path w="524510" h="851535">
                  <a:moveTo>
                    <a:pt x="410718" y="160020"/>
                  </a:moveTo>
                  <a:lnTo>
                    <a:pt x="129540" y="160020"/>
                  </a:lnTo>
                  <a:lnTo>
                    <a:pt x="129540" y="171450"/>
                  </a:lnTo>
                  <a:lnTo>
                    <a:pt x="158496" y="171450"/>
                  </a:lnTo>
                  <a:lnTo>
                    <a:pt x="158496" y="237744"/>
                  </a:lnTo>
                  <a:lnTo>
                    <a:pt x="176784" y="259842"/>
                  </a:lnTo>
                  <a:lnTo>
                    <a:pt x="182880" y="189738"/>
                  </a:lnTo>
                  <a:lnTo>
                    <a:pt x="238506" y="189738"/>
                  </a:lnTo>
                  <a:lnTo>
                    <a:pt x="251460" y="171450"/>
                  </a:lnTo>
                  <a:lnTo>
                    <a:pt x="403098" y="171450"/>
                  </a:lnTo>
                  <a:lnTo>
                    <a:pt x="410718" y="160020"/>
                  </a:lnTo>
                  <a:close/>
                </a:path>
                <a:path w="524510" h="851535">
                  <a:moveTo>
                    <a:pt x="427482" y="79248"/>
                  </a:moveTo>
                  <a:lnTo>
                    <a:pt x="107442" y="79248"/>
                  </a:lnTo>
                  <a:lnTo>
                    <a:pt x="107442" y="92202"/>
                  </a:lnTo>
                  <a:lnTo>
                    <a:pt x="427482" y="92202"/>
                  </a:lnTo>
                  <a:lnTo>
                    <a:pt x="427482" y="79248"/>
                  </a:lnTo>
                  <a:close/>
                </a:path>
                <a:path w="524510" h="851535">
                  <a:moveTo>
                    <a:pt x="473964" y="32004"/>
                  </a:moveTo>
                  <a:lnTo>
                    <a:pt x="59436" y="32766"/>
                  </a:lnTo>
                  <a:lnTo>
                    <a:pt x="63246" y="45720"/>
                  </a:lnTo>
                  <a:lnTo>
                    <a:pt x="470154" y="44958"/>
                  </a:lnTo>
                  <a:lnTo>
                    <a:pt x="473964" y="32004"/>
                  </a:lnTo>
                  <a:close/>
                </a:path>
                <a:path w="524510" h="851535">
                  <a:moveTo>
                    <a:pt x="524256" y="0"/>
                  </a:moveTo>
                  <a:lnTo>
                    <a:pt x="0" y="0"/>
                  </a:lnTo>
                  <a:lnTo>
                    <a:pt x="0" y="14478"/>
                  </a:lnTo>
                  <a:lnTo>
                    <a:pt x="524256" y="14478"/>
                  </a:lnTo>
                  <a:lnTo>
                    <a:pt x="524256" y="0"/>
                  </a:lnTo>
                  <a:close/>
                </a:path>
              </a:pathLst>
            </a:custGeom>
            <a:solidFill>
              <a:srgbClr val="BF7E3F"/>
            </a:solidFill>
          </p:spPr>
          <p:txBody>
            <a:bodyPr wrap="square" lIns="0" tIns="0" rIns="0" bIns="0" rtlCol="0"/>
            <a:lstStyle/>
            <a:p>
              <a:endParaRPr sz="1539"/>
            </a:p>
          </p:txBody>
        </p:sp>
      </p:grpSp>
      <p:sp>
        <p:nvSpPr>
          <p:cNvPr id="8" name="object 8"/>
          <p:cNvSpPr/>
          <p:nvPr/>
        </p:nvSpPr>
        <p:spPr>
          <a:xfrm>
            <a:off x="1296569" y="3963087"/>
            <a:ext cx="716967" cy="1032120"/>
          </a:xfrm>
          <a:prstGeom prst="rect">
            <a:avLst/>
          </a:prstGeom>
          <a:blipFill>
            <a:blip r:embed="rId2" cstate="print"/>
            <a:stretch>
              <a:fillRect/>
            </a:stretch>
          </a:blipFill>
        </p:spPr>
        <p:txBody>
          <a:bodyPr wrap="square" lIns="0" tIns="0" rIns="0" bIns="0" rtlCol="0"/>
          <a:lstStyle/>
          <a:p>
            <a:endParaRPr sz="1539"/>
          </a:p>
        </p:txBody>
      </p:sp>
      <p:sp>
        <p:nvSpPr>
          <p:cNvPr id="9" name="object 9"/>
          <p:cNvSpPr/>
          <p:nvPr/>
        </p:nvSpPr>
        <p:spPr>
          <a:xfrm>
            <a:off x="3248085" y="3963087"/>
            <a:ext cx="718162" cy="1032120"/>
          </a:xfrm>
          <a:prstGeom prst="rect">
            <a:avLst/>
          </a:prstGeom>
          <a:blipFill>
            <a:blip r:embed="rId3" cstate="print"/>
            <a:stretch>
              <a:fillRect/>
            </a:stretch>
          </a:blipFill>
        </p:spPr>
        <p:txBody>
          <a:bodyPr wrap="square" lIns="0" tIns="0" rIns="0" bIns="0" rtlCol="0"/>
          <a:lstStyle/>
          <a:p>
            <a:endParaRPr sz="1539"/>
          </a:p>
        </p:txBody>
      </p:sp>
      <p:sp>
        <p:nvSpPr>
          <p:cNvPr id="10" name="object 10"/>
          <p:cNvSpPr/>
          <p:nvPr/>
        </p:nvSpPr>
        <p:spPr>
          <a:xfrm>
            <a:off x="5309721" y="3963087"/>
            <a:ext cx="716859" cy="1032120"/>
          </a:xfrm>
          <a:prstGeom prst="rect">
            <a:avLst/>
          </a:prstGeom>
          <a:blipFill>
            <a:blip r:embed="rId4" cstate="print"/>
            <a:stretch>
              <a:fillRect/>
            </a:stretch>
          </a:blipFill>
        </p:spPr>
        <p:txBody>
          <a:bodyPr wrap="square" lIns="0" tIns="0" rIns="0" bIns="0" rtlCol="0"/>
          <a:lstStyle/>
          <a:p>
            <a:endParaRPr sz="1539"/>
          </a:p>
        </p:txBody>
      </p:sp>
      <p:sp>
        <p:nvSpPr>
          <p:cNvPr id="11" name="object 11"/>
          <p:cNvSpPr/>
          <p:nvPr/>
        </p:nvSpPr>
        <p:spPr>
          <a:xfrm>
            <a:off x="7057289" y="3963087"/>
            <a:ext cx="718276" cy="1032120"/>
          </a:xfrm>
          <a:prstGeom prst="rect">
            <a:avLst/>
          </a:prstGeom>
          <a:blipFill>
            <a:blip r:embed="rId5" cstate="print"/>
            <a:stretch>
              <a:fillRect/>
            </a:stretch>
          </a:blipFill>
        </p:spPr>
        <p:txBody>
          <a:bodyPr wrap="square" lIns="0" tIns="0" rIns="0" bIns="0" rtlCol="0"/>
          <a:lstStyle/>
          <a:p>
            <a:endParaRPr sz="1539"/>
          </a:p>
        </p:txBody>
      </p:sp>
      <p:grpSp>
        <p:nvGrpSpPr>
          <p:cNvPr id="12" name="object 12"/>
          <p:cNvGrpSpPr/>
          <p:nvPr/>
        </p:nvGrpSpPr>
        <p:grpSpPr>
          <a:xfrm>
            <a:off x="6345100" y="3963087"/>
            <a:ext cx="539192" cy="1031686"/>
            <a:chOff x="7420241" y="4402835"/>
            <a:chExt cx="630555" cy="1206500"/>
          </a:xfrm>
        </p:grpSpPr>
        <p:sp>
          <p:nvSpPr>
            <p:cNvPr id="13" name="object 13"/>
            <p:cNvSpPr/>
            <p:nvPr/>
          </p:nvSpPr>
          <p:spPr>
            <a:xfrm>
              <a:off x="7420241" y="4402835"/>
              <a:ext cx="614680" cy="1198880"/>
            </a:xfrm>
            <a:custGeom>
              <a:avLst/>
              <a:gdLst/>
              <a:ahLst/>
              <a:cxnLst/>
              <a:rect l="l" t="t" r="r" b="b"/>
              <a:pathLst>
                <a:path w="614679" h="1198879">
                  <a:moveTo>
                    <a:pt x="403022" y="0"/>
                  </a:moveTo>
                  <a:lnTo>
                    <a:pt x="216836" y="0"/>
                  </a:lnTo>
                  <a:lnTo>
                    <a:pt x="148590" y="112776"/>
                  </a:lnTo>
                  <a:lnTo>
                    <a:pt x="119621" y="112776"/>
                  </a:lnTo>
                  <a:lnTo>
                    <a:pt x="107429" y="140208"/>
                  </a:lnTo>
                  <a:lnTo>
                    <a:pt x="95250" y="150876"/>
                  </a:lnTo>
                  <a:lnTo>
                    <a:pt x="43421" y="150876"/>
                  </a:lnTo>
                  <a:lnTo>
                    <a:pt x="43421" y="175260"/>
                  </a:lnTo>
                  <a:lnTo>
                    <a:pt x="0" y="175260"/>
                  </a:lnTo>
                  <a:lnTo>
                    <a:pt x="0" y="344424"/>
                  </a:lnTo>
                  <a:lnTo>
                    <a:pt x="44183" y="344424"/>
                  </a:lnTo>
                  <a:lnTo>
                    <a:pt x="44183" y="381000"/>
                  </a:lnTo>
                  <a:lnTo>
                    <a:pt x="105156" y="381000"/>
                  </a:lnTo>
                  <a:lnTo>
                    <a:pt x="118859" y="422148"/>
                  </a:lnTo>
                  <a:lnTo>
                    <a:pt x="148590" y="422148"/>
                  </a:lnTo>
                  <a:lnTo>
                    <a:pt x="148590" y="507492"/>
                  </a:lnTo>
                  <a:lnTo>
                    <a:pt x="176009" y="507492"/>
                  </a:lnTo>
                  <a:lnTo>
                    <a:pt x="176009" y="605790"/>
                  </a:lnTo>
                  <a:lnTo>
                    <a:pt x="220205" y="605790"/>
                  </a:lnTo>
                  <a:lnTo>
                    <a:pt x="220205" y="116586"/>
                  </a:lnTo>
                  <a:lnTo>
                    <a:pt x="261366" y="43434"/>
                  </a:lnTo>
                  <a:lnTo>
                    <a:pt x="369394" y="43434"/>
                  </a:lnTo>
                  <a:lnTo>
                    <a:pt x="377189" y="33527"/>
                  </a:lnTo>
                  <a:lnTo>
                    <a:pt x="403022" y="0"/>
                  </a:lnTo>
                  <a:close/>
                </a:path>
                <a:path w="614679" h="1198879">
                  <a:moveTo>
                    <a:pt x="266700" y="1142260"/>
                  </a:moveTo>
                  <a:lnTo>
                    <a:pt x="266700" y="864108"/>
                  </a:lnTo>
                  <a:lnTo>
                    <a:pt x="217932" y="902970"/>
                  </a:lnTo>
                  <a:lnTo>
                    <a:pt x="222504" y="909066"/>
                  </a:lnTo>
                  <a:lnTo>
                    <a:pt x="227838" y="975360"/>
                  </a:lnTo>
                  <a:lnTo>
                    <a:pt x="260604" y="996696"/>
                  </a:lnTo>
                  <a:lnTo>
                    <a:pt x="265938" y="1005840"/>
                  </a:lnTo>
                  <a:lnTo>
                    <a:pt x="265938" y="1141619"/>
                  </a:lnTo>
                  <a:lnTo>
                    <a:pt x="266700" y="1142260"/>
                  </a:lnTo>
                  <a:close/>
                </a:path>
                <a:path w="614679" h="1198879">
                  <a:moveTo>
                    <a:pt x="406895" y="1130227"/>
                  </a:moveTo>
                  <a:lnTo>
                    <a:pt x="406895" y="116586"/>
                  </a:lnTo>
                  <a:lnTo>
                    <a:pt x="220205" y="116586"/>
                  </a:lnTo>
                  <a:lnTo>
                    <a:pt x="220205" y="605790"/>
                  </a:lnTo>
                  <a:lnTo>
                    <a:pt x="221729" y="605790"/>
                  </a:lnTo>
                  <a:lnTo>
                    <a:pt x="228600" y="678180"/>
                  </a:lnTo>
                  <a:lnTo>
                    <a:pt x="265938" y="723138"/>
                  </a:lnTo>
                  <a:lnTo>
                    <a:pt x="265938" y="830580"/>
                  </a:lnTo>
                  <a:lnTo>
                    <a:pt x="266700" y="831342"/>
                  </a:lnTo>
                  <a:lnTo>
                    <a:pt x="266700" y="1142260"/>
                  </a:lnTo>
                  <a:lnTo>
                    <a:pt x="333756" y="1198626"/>
                  </a:lnTo>
                  <a:lnTo>
                    <a:pt x="406895" y="1130227"/>
                  </a:lnTo>
                  <a:close/>
                </a:path>
                <a:path w="614679" h="1198879">
                  <a:moveTo>
                    <a:pt x="265938" y="830580"/>
                  </a:moveTo>
                  <a:lnTo>
                    <a:pt x="265938" y="757428"/>
                  </a:lnTo>
                  <a:lnTo>
                    <a:pt x="227838" y="792480"/>
                  </a:lnTo>
                  <a:lnTo>
                    <a:pt x="265938" y="830580"/>
                  </a:lnTo>
                  <a:close/>
                </a:path>
                <a:path w="614679" h="1198879">
                  <a:moveTo>
                    <a:pt x="265938" y="1055370"/>
                  </a:moveTo>
                  <a:lnTo>
                    <a:pt x="265938" y="1005840"/>
                  </a:lnTo>
                  <a:lnTo>
                    <a:pt x="228600" y="1028700"/>
                  </a:lnTo>
                  <a:lnTo>
                    <a:pt x="265938" y="1055370"/>
                  </a:lnTo>
                  <a:close/>
                </a:path>
                <a:path w="614679" h="1198879">
                  <a:moveTo>
                    <a:pt x="265938" y="1141619"/>
                  </a:moveTo>
                  <a:lnTo>
                    <a:pt x="265938" y="1085088"/>
                  </a:lnTo>
                  <a:lnTo>
                    <a:pt x="228600" y="1110234"/>
                  </a:lnTo>
                  <a:lnTo>
                    <a:pt x="265938" y="1141619"/>
                  </a:lnTo>
                  <a:close/>
                </a:path>
                <a:path w="614679" h="1198879">
                  <a:moveTo>
                    <a:pt x="614159" y="347472"/>
                  </a:moveTo>
                  <a:lnTo>
                    <a:pt x="614159" y="179832"/>
                  </a:lnTo>
                  <a:lnTo>
                    <a:pt x="595109" y="179832"/>
                  </a:lnTo>
                  <a:lnTo>
                    <a:pt x="574535" y="179070"/>
                  </a:lnTo>
                  <a:lnTo>
                    <a:pt x="573786" y="151638"/>
                  </a:lnTo>
                  <a:lnTo>
                    <a:pt x="518147" y="151638"/>
                  </a:lnTo>
                  <a:lnTo>
                    <a:pt x="505955" y="112776"/>
                  </a:lnTo>
                  <a:lnTo>
                    <a:pt x="470916" y="112014"/>
                  </a:lnTo>
                  <a:lnTo>
                    <a:pt x="406682" y="0"/>
                  </a:lnTo>
                  <a:lnTo>
                    <a:pt x="403572" y="0"/>
                  </a:lnTo>
                  <a:lnTo>
                    <a:pt x="377189" y="33527"/>
                  </a:lnTo>
                  <a:lnTo>
                    <a:pt x="369557" y="43434"/>
                  </a:lnTo>
                  <a:lnTo>
                    <a:pt x="369394" y="43434"/>
                  </a:lnTo>
                  <a:lnTo>
                    <a:pt x="368795" y="44196"/>
                  </a:lnTo>
                  <a:lnTo>
                    <a:pt x="406895" y="116586"/>
                  </a:lnTo>
                  <a:lnTo>
                    <a:pt x="406895" y="1130227"/>
                  </a:lnTo>
                  <a:lnTo>
                    <a:pt x="413766" y="1123801"/>
                  </a:lnTo>
                  <a:lnTo>
                    <a:pt x="413766" y="609600"/>
                  </a:lnTo>
                  <a:lnTo>
                    <a:pt x="448056" y="609600"/>
                  </a:lnTo>
                  <a:lnTo>
                    <a:pt x="448056" y="524256"/>
                  </a:lnTo>
                  <a:lnTo>
                    <a:pt x="454914" y="511302"/>
                  </a:lnTo>
                  <a:lnTo>
                    <a:pt x="473964" y="511302"/>
                  </a:lnTo>
                  <a:lnTo>
                    <a:pt x="476250" y="425958"/>
                  </a:lnTo>
                  <a:lnTo>
                    <a:pt x="505206" y="425196"/>
                  </a:lnTo>
                  <a:lnTo>
                    <a:pt x="520433" y="383286"/>
                  </a:lnTo>
                  <a:lnTo>
                    <a:pt x="573024" y="383286"/>
                  </a:lnTo>
                  <a:lnTo>
                    <a:pt x="573786" y="348234"/>
                  </a:lnTo>
                  <a:lnTo>
                    <a:pt x="614159" y="347472"/>
                  </a:lnTo>
                  <a:close/>
                </a:path>
                <a:path w="614679" h="1198879">
                  <a:moveTo>
                    <a:pt x="416051" y="1121664"/>
                  </a:moveTo>
                  <a:lnTo>
                    <a:pt x="413766" y="609600"/>
                  </a:lnTo>
                  <a:lnTo>
                    <a:pt x="413766" y="1123801"/>
                  </a:lnTo>
                  <a:lnTo>
                    <a:pt x="416051" y="1121664"/>
                  </a:lnTo>
                  <a:close/>
                </a:path>
              </a:pathLst>
            </a:custGeom>
            <a:solidFill>
              <a:srgbClr val="FF9F00"/>
            </a:solidFill>
          </p:spPr>
          <p:txBody>
            <a:bodyPr wrap="square" lIns="0" tIns="0" rIns="0" bIns="0" rtlCol="0"/>
            <a:lstStyle/>
            <a:p>
              <a:endParaRPr sz="1539"/>
            </a:p>
          </p:txBody>
        </p:sp>
        <p:sp>
          <p:nvSpPr>
            <p:cNvPr id="14" name="object 14"/>
            <p:cNvSpPr/>
            <p:nvPr/>
          </p:nvSpPr>
          <p:spPr>
            <a:xfrm>
              <a:off x="7432420" y="4406645"/>
              <a:ext cx="618490" cy="1202690"/>
            </a:xfrm>
            <a:custGeom>
              <a:avLst/>
              <a:gdLst/>
              <a:ahLst/>
              <a:cxnLst/>
              <a:rect l="l" t="t" r="r" b="b"/>
              <a:pathLst>
                <a:path w="618490" h="1202689">
                  <a:moveTo>
                    <a:pt x="407682" y="0"/>
                  </a:moveTo>
                  <a:lnTo>
                    <a:pt x="221742" y="0"/>
                  </a:lnTo>
                  <a:lnTo>
                    <a:pt x="152400" y="115062"/>
                  </a:lnTo>
                  <a:lnTo>
                    <a:pt x="122694" y="115062"/>
                  </a:lnTo>
                  <a:lnTo>
                    <a:pt x="110502" y="142493"/>
                  </a:lnTo>
                  <a:lnTo>
                    <a:pt x="97548" y="153162"/>
                  </a:lnTo>
                  <a:lnTo>
                    <a:pt x="45732" y="153162"/>
                  </a:lnTo>
                  <a:lnTo>
                    <a:pt x="45732" y="177545"/>
                  </a:lnTo>
                  <a:lnTo>
                    <a:pt x="0" y="177545"/>
                  </a:lnTo>
                  <a:lnTo>
                    <a:pt x="0" y="347471"/>
                  </a:lnTo>
                  <a:lnTo>
                    <a:pt x="46494" y="347471"/>
                  </a:lnTo>
                  <a:lnTo>
                    <a:pt x="46494" y="383286"/>
                  </a:lnTo>
                  <a:lnTo>
                    <a:pt x="108203" y="383286"/>
                  </a:lnTo>
                  <a:lnTo>
                    <a:pt x="121932" y="424433"/>
                  </a:lnTo>
                  <a:lnTo>
                    <a:pt x="152400" y="424433"/>
                  </a:lnTo>
                  <a:lnTo>
                    <a:pt x="152400" y="510539"/>
                  </a:lnTo>
                  <a:lnTo>
                    <a:pt x="179082" y="510539"/>
                  </a:lnTo>
                  <a:lnTo>
                    <a:pt x="179082" y="608076"/>
                  </a:lnTo>
                  <a:lnTo>
                    <a:pt x="223265" y="608076"/>
                  </a:lnTo>
                  <a:lnTo>
                    <a:pt x="223265" y="119633"/>
                  </a:lnTo>
                  <a:lnTo>
                    <a:pt x="264426" y="45719"/>
                  </a:lnTo>
                  <a:lnTo>
                    <a:pt x="372453" y="45719"/>
                  </a:lnTo>
                  <a:lnTo>
                    <a:pt x="380205" y="35826"/>
                  </a:lnTo>
                  <a:lnTo>
                    <a:pt x="407682" y="0"/>
                  </a:lnTo>
                  <a:close/>
                </a:path>
                <a:path w="618490" h="1202689">
                  <a:moveTo>
                    <a:pt x="269760" y="1145588"/>
                  </a:moveTo>
                  <a:lnTo>
                    <a:pt x="269760" y="867155"/>
                  </a:lnTo>
                  <a:lnTo>
                    <a:pt x="220979" y="906017"/>
                  </a:lnTo>
                  <a:lnTo>
                    <a:pt x="225551" y="912113"/>
                  </a:lnTo>
                  <a:lnTo>
                    <a:pt x="230898" y="978407"/>
                  </a:lnTo>
                  <a:lnTo>
                    <a:pt x="263651" y="998981"/>
                  </a:lnTo>
                  <a:lnTo>
                    <a:pt x="268998" y="1008126"/>
                  </a:lnTo>
                  <a:lnTo>
                    <a:pt x="268998" y="1144941"/>
                  </a:lnTo>
                  <a:lnTo>
                    <a:pt x="269760" y="1145588"/>
                  </a:lnTo>
                  <a:close/>
                </a:path>
                <a:path w="618490" h="1202689">
                  <a:moveTo>
                    <a:pt x="409955" y="1133348"/>
                  </a:moveTo>
                  <a:lnTo>
                    <a:pt x="409955" y="119633"/>
                  </a:lnTo>
                  <a:lnTo>
                    <a:pt x="223265" y="119633"/>
                  </a:lnTo>
                  <a:lnTo>
                    <a:pt x="223265" y="608076"/>
                  </a:lnTo>
                  <a:lnTo>
                    <a:pt x="224802" y="608076"/>
                  </a:lnTo>
                  <a:lnTo>
                    <a:pt x="231660" y="681227"/>
                  </a:lnTo>
                  <a:lnTo>
                    <a:pt x="268998" y="726186"/>
                  </a:lnTo>
                  <a:lnTo>
                    <a:pt x="268998" y="832865"/>
                  </a:lnTo>
                  <a:lnTo>
                    <a:pt x="269760" y="833627"/>
                  </a:lnTo>
                  <a:lnTo>
                    <a:pt x="269760" y="1145588"/>
                  </a:lnTo>
                  <a:lnTo>
                    <a:pt x="336803" y="1202436"/>
                  </a:lnTo>
                  <a:lnTo>
                    <a:pt x="409955" y="1133348"/>
                  </a:lnTo>
                  <a:close/>
                </a:path>
                <a:path w="618490" h="1202689">
                  <a:moveTo>
                    <a:pt x="268998" y="832865"/>
                  </a:moveTo>
                  <a:lnTo>
                    <a:pt x="268998" y="760476"/>
                  </a:lnTo>
                  <a:lnTo>
                    <a:pt x="230898" y="794765"/>
                  </a:lnTo>
                  <a:lnTo>
                    <a:pt x="268998" y="832865"/>
                  </a:lnTo>
                  <a:close/>
                </a:path>
                <a:path w="618490" h="1202689">
                  <a:moveTo>
                    <a:pt x="268998" y="1058417"/>
                  </a:moveTo>
                  <a:lnTo>
                    <a:pt x="268998" y="1008126"/>
                  </a:lnTo>
                  <a:lnTo>
                    <a:pt x="231660" y="1031748"/>
                  </a:lnTo>
                  <a:lnTo>
                    <a:pt x="268998" y="1058417"/>
                  </a:lnTo>
                  <a:close/>
                </a:path>
                <a:path w="618490" h="1202689">
                  <a:moveTo>
                    <a:pt x="268998" y="1144941"/>
                  </a:moveTo>
                  <a:lnTo>
                    <a:pt x="268998" y="1087374"/>
                  </a:lnTo>
                  <a:lnTo>
                    <a:pt x="231660" y="1113281"/>
                  </a:lnTo>
                  <a:lnTo>
                    <a:pt x="268998" y="1144941"/>
                  </a:lnTo>
                  <a:close/>
                </a:path>
                <a:path w="618490" h="1202689">
                  <a:moveTo>
                    <a:pt x="617994" y="350519"/>
                  </a:moveTo>
                  <a:lnTo>
                    <a:pt x="617994" y="182117"/>
                  </a:lnTo>
                  <a:lnTo>
                    <a:pt x="598182" y="182117"/>
                  </a:lnTo>
                  <a:lnTo>
                    <a:pt x="576846" y="181355"/>
                  </a:lnTo>
                  <a:lnTo>
                    <a:pt x="576084" y="153924"/>
                  </a:lnTo>
                  <a:lnTo>
                    <a:pt x="521220" y="153924"/>
                  </a:lnTo>
                  <a:lnTo>
                    <a:pt x="509015" y="115062"/>
                  </a:lnTo>
                  <a:lnTo>
                    <a:pt x="473976" y="114300"/>
                  </a:lnTo>
                  <a:lnTo>
                    <a:pt x="407682" y="762"/>
                  </a:lnTo>
                  <a:lnTo>
                    <a:pt x="380205" y="35826"/>
                  </a:lnTo>
                  <a:lnTo>
                    <a:pt x="372618" y="45719"/>
                  </a:lnTo>
                  <a:lnTo>
                    <a:pt x="372453" y="45719"/>
                  </a:lnTo>
                  <a:lnTo>
                    <a:pt x="371855" y="46481"/>
                  </a:lnTo>
                  <a:lnTo>
                    <a:pt x="409955" y="119633"/>
                  </a:lnTo>
                  <a:lnTo>
                    <a:pt x="409955" y="1133348"/>
                  </a:lnTo>
                  <a:lnTo>
                    <a:pt x="416826" y="1126859"/>
                  </a:lnTo>
                  <a:lnTo>
                    <a:pt x="416826" y="612648"/>
                  </a:lnTo>
                  <a:lnTo>
                    <a:pt x="452627" y="612648"/>
                  </a:lnTo>
                  <a:lnTo>
                    <a:pt x="452627" y="521207"/>
                  </a:lnTo>
                  <a:lnTo>
                    <a:pt x="457974" y="513588"/>
                  </a:lnTo>
                  <a:lnTo>
                    <a:pt x="477024" y="513588"/>
                  </a:lnTo>
                  <a:lnTo>
                    <a:pt x="479310" y="429005"/>
                  </a:lnTo>
                  <a:lnTo>
                    <a:pt x="508253" y="428243"/>
                  </a:lnTo>
                  <a:lnTo>
                    <a:pt x="523506" y="386333"/>
                  </a:lnTo>
                  <a:lnTo>
                    <a:pt x="575322" y="386333"/>
                  </a:lnTo>
                  <a:lnTo>
                    <a:pt x="576084" y="351281"/>
                  </a:lnTo>
                  <a:lnTo>
                    <a:pt x="617994" y="350519"/>
                  </a:lnTo>
                  <a:close/>
                </a:path>
                <a:path w="618490" h="1202689">
                  <a:moveTo>
                    <a:pt x="419100" y="1124712"/>
                  </a:moveTo>
                  <a:lnTo>
                    <a:pt x="416826" y="612648"/>
                  </a:lnTo>
                  <a:lnTo>
                    <a:pt x="416826" y="1126859"/>
                  </a:lnTo>
                  <a:lnTo>
                    <a:pt x="419100" y="1124712"/>
                  </a:lnTo>
                  <a:close/>
                </a:path>
              </a:pathLst>
            </a:custGeom>
            <a:solidFill>
              <a:srgbClr val="BF7E00"/>
            </a:solidFill>
          </p:spPr>
          <p:txBody>
            <a:bodyPr wrap="square" lIns="0" tIns="0" rIns="0" bIns="0" rtlCol="0"/>
            <a:lstStyle/>
            <a:p>
              <a:endParaRPr sz="1539"/>
            </a:p>
          </p:txBody>
        </p:sp>
        <p:sp>
          <p:nvSpPr>
            <p:cNvPr id="15" name="object 15"/>
            <p:cNvSpPr/>
            <p:nvPr/>
          </p:nvSpPr>
          <p:spPr>
            <a:xfrm>
              <a:off x="7518526" y="4599431"/>
              <a:ext cx="437515" cy="138430"/>
            </a:xfrm>
            <a:custGeom>
              <a:avLst/>
              <a:gdLst/>
              <a:ahLst/>
              <a:cxnLst/>
              <a:rect l="l" t="t" r="r" b="b"/>
              <a:pathLst>
                <a:path w="437515" h="138429">
                  <a:moveTo>
                    <a:pt x="437400" y="0"/>
                  </a:moveTo>
                  <a:lnTo>
                    <a:pt x="38100" y="0"/>
                  </a:lnTo>
                  <a:lnTo>
                    <a:pt x="0" y="71627"/>
                  </a:lnTo>
                  <a:lnTo>
                    <a:pt x="35826" y="137921"/>
                  </a:lnTo>
                  <a:lnTo>
                    <a:pt x="41909" y="133350"/>
                  </a:lnTo>
                  <a:lnTo>
                    <a:pt x="7620" y="71627"/>
                  </a:lnTo>
                  <a:lnTo>
                    <a:pt x="42672" y="5333"/>
                  </a:lnTo>
                  <a:lnTo>
                    <a:pt x="433590" y="5333"/>
                  </a:lnTo>
                  <a:lnTo>
                    <a:pt x="437400" y="0"/>
                  </a:lnTo>
                  <a:close/>
                </a:path>
              </a:pathLst>
            </a:custGeom>
            <a:solidFill>
              <a:srgbClr val="BF7E3F"/>
            </a:solidFill>
          </p:spPr>
          <p:txBody>
            <a:bodyPr wrap="square" lIns="0" tIns="0" rIns="0" bIns="0" rtlCol="0"/>
            <a:lstStyle/>
            <a:p>
              <a:endParaRPr sz="1539"/>
            </a:p>
          </p:txBody>
        </p:sp>
        <p:sp>
          <p:nvSpPr>
            <p:cNvPr id="16" name="object 16"/>
            <p:cNvSpPr/>
            <p:nvPr/>
          </p:nvSpPr>
          <p:spPr>
            <a:xfrm>
              <a:off x="7481951" y="4552187"/>
              <a:ext cx="523875" cy="1028065"/>
            </a:xfrm>
            <a:custGeom>
              <a:avLst/>
              <a:gdLst/>
              <a:ahLst/>
              <a:cxnLst/>
              <a:rect l="l" t="t" r="r" b="b"/>
              <a:pathLst>
                <a:path w="523875" h="1028064">
                  <a:moveTo>
                    <a:pt x="252996" y="369570"/>
                  </a:moveTo>
                  <a:lnTo>
                    <a:pt x="239280" y="390144"/>
                  </a:lnTo>
                  <a:lnTo>
                    <a:pt x="240804" y="1016508"/>
                  </a:lnTo>
                  <a:lnTo>
                    <a:pt x="252222" y="1026414"/>
                  </a:lnTo>
                  <a:lnTo>
                    <a:pt x="252996" y="369570"/>
                  </a:lnTo>
                  <a:close/>
                </a:path>
                <a:path w="523875" h="1028064">
                  <a:moveTo>
                    <a:pt x="326898" y="1017270"/>
                  </a:moveTo>
                  <a:lnTo>
                    <a:pt x="324612" y="387096"/>
                  </a:lnTo>
                  <a:lnTo>
                    <a:pt x="314718" y="438912"/>
                  </a:lnTo>
                  <a:lnTo>
                    <a:pt x="316242" y="1027938"/>
                  </a:lnTo>
                  <a:lnTo>
                    <a:pt x="326898" y="1017270"/>
                  </a:lnTo>
                  <a:close/>
                </a:path>
                <a:path w="523875" h="1028064">
                  <a:moveTo>
                    <a:pt x="460260" y="0"/>
                  </a:moveTo>
                  <a:lnTo>
                    <a:pt x="51828" y="0"/>
                  </a:lnTo>
                  <a:lnTo>
                    <a:pt x="51828" y="5346"/>
                  </a:lnTo>
                  <a:lnTo>
                    <a:pt x="460260" y="5346"/>
                  </a:lnTo>
                  <a:lnTo>
                    <a:pt x="460260" y="0"/>
                  </a:lnTo>
                  <a:close/>
                </a:path>
                <a:path w="523875" h="1028064">
                  <a:moveTo>
                    <a:pt x="508266" y="112776"/>
                  </a:moveTo>
                  <a:lnTo>
                    <a:pt x="473214" y="46482"/>
                  </a:lnTo>
                  <a:lnTo>
                    <a:pt x="466356" y="51054"/>
                  </a:lnTo>
                  <a:lnTo>
                    <a:pt x="500646" y="112776"/>
                  </a:lnTo>
                  <a:lnTo>
                    <a:pt x="465594" y="179070"/>
                  </a:lnTo>
                  <a:lnTo>
                    <a:pt x="74676" y="179070"/>
                  </a:lnTo>
                  <a:lnTo>
                    <a:pt x="71640" y="184404"/>
                  </a:lnTo>
                  <a:lnTo>
                    <a:pt x="470166" y="184404"/>
                  </a:lnTo>
                  <a:lnTo>
                    <a:pt x="508266" y="112776"/>
                  </a:lnTo>
                  <a:close/>
                </a:path>
                <a:path w="523875" h="1028064">
                  <a:moveTo>
                    <a:pt x="523494" y="27432"/>
                  </a:moveTo>
                  <a:lnTo>
                    <a:pt x="0" y="27432"/>
                  </a:lnTo>
                  <a:lnTo>
                    <a:pt x="0" y="32016"/>
                  </a:lnTo>
                  <a:lnTo>
                    <a:pt x="523494" y="32016"/>
                  </a:lnTo>
                  <a:lnTo>
                    <a:pt x="523494" y="27432"/>
                  </a:lnTo>
                  <a:close/>
                </a:path>
              </a:pathLst>
            </a:custGeom>
            <a:solidFill>
              <a:srgbClr val="FF9F00"/>
            </a:solidFill>
          </p:spPr>
          <p:txBody>
            <a:bodyPr wrap="square" lIns="0" tIns="0" rIns="0" bIns="0" rtlCol="0"/>
            <a:lstStyle/>
            <a:p>
              <a:endParaRPr sz="1539"/>
            </a:p>
          </p:txBody>
        </p:sp>
        <p:sp>
          <p:nvSpPr>
            <p:cNvPr id="17" name="object 17"/>
            <p:cNvSpPr/>
            <p:nvPr/>
          </p:nvSpPr>
          <p:spPr>
            <a:xfrm>
              <a:off x="7481189" y="4756403"/>
              <a:ext cx="527050" cy="851535"/>
            </a:xfrm>
            <a:custGeom>
              <a:avLst/>
              <a:gdLst/>
              <a:ahLst/>
              <a:cxnLst/>
              <a:rect l="l" t="t" r="r" b="b"/>
              <a:pathLst>
                <a:path w="527050" h="851535">
                  <a:moveTo>
                    <a:pt x="325374" y="184404"/>
                  </a:moveTo>
                  <a:lnTo>
                    <a:pt x="284988" y="254508"/>
                  </a:lnTo>
                  <a:lnTo>
                    <a:pt x="288036" y="851154"/>
                  </a:lnTo>
                  <a:lnTo>
                    <a:pt x="300240" y="838962"/>
                  </a:lnTo>
                  <a:lnTo>
                    <a:pt x="300240" y="265176"/>
                  </a:lnTo>
                  <a:lnTo>
                    <a:pt x="316242" y="227838"/>
                  </a:lnTo>
                  <a:lnTo>
                    <a:pt x="325374" y="184404"/>
                  </a:lnTo>
                  <a:close/>
                </a:path>
                <a:path w="527050" h="851535">
                  <a:moveTo>
                    <a:pt x="411492" y="160020"/>
                  </a:moveTo>
                  <a:lnTo>
                    <a:pt x="130314" y="160020"/>
                  </a:lnTo>
                  <a:lnTo>
                    <a:pt x="130314" y="171450"/>
                  </a:lnTo>
                  <a:lnTo>
                    <a:pt x="159258" y="171450"/>
                  </a:lnTo>
                  <a:lnTo>
                    <a:pt x="159258" y="237744"/>
                  </a:lnTo>
                  <a:lnTo>
                    <a:pt x="178308" y="259842"/>
                  </a:lnTo>
                  <a:lnTo>
                    <a:pt x="183654" y="189738"/>
                  </a:lnTo>
                  <a:lnTo>
                    <a:pt x="240042" y="189738"/>
                  </a:lnTo>
                  <a:lnTo>
                    <a:pt x="252984" y="171450"/>
                  </a:lnTo>
                  <a:lnTo>
                    <a:pt x="404634" y="171450"/>
                  </a:lnTo>
                  <a:lnTo>
                    <a:pt x="411492" y="160020"/>
                  </a:lnTo>
                  <a:close/>
                </a:path>
                <a:path w="527050" h="851535">
                  <a:moveTo>
                    <a:pt x="429018" y="79248"/>
                  </a:moveTo>
                  <a:lnTo>
                    <a:pt x="108216" y="79248"/>
                  </a:lnTo>
                  <a:lnTo>
                    <a:pt x="108216" y="92202"/>
                  </a:lnTo>
                  <a:lnTo>
                    <a:pt x="429018" y="92202"/>
                  </a:lnTo>
                  <a:lnTo>
                    <a:pt x="429018" y="79248"/>
                  </a:lnTo>
                  <a:close/>
                </a:path>
                <a:path w="527050" h="851535">
                  <a:moveTo>
                    <a:pt x="475488" y="32004"/>
                  </a:moveTo>
                  <a:lnTo>
                    <a:pt x="60198" y="32766"/>
                  </a:lnTo>
                  <a:lnTo>
                    <a:pt x="63258" y="45720"/>
                  </a:lnTo>
                  <a:lnTo>
                    <a:pt x="471690" y="44958"/>
                  </a:lnTo>
                  <a:lnTo>
                    <a:pt x="475488" y="32004"/>
                  </a:lnTo>
                  <a:close/>
                </a:path>
                <a:path w="527050" h="851535">
                  <a:moveTo>
                    <a:pt x="526542" y="0"/>
                  </a:moveTo>
                  <a:lnTo>
                    <a:pt x="0" y="0"/>
                  </a:lnTo>
                  <a:lnTo>
                    <a:pt x="0" y="14478"/>
                  </a:lnTo>
                  <a:lnTo>
                    <a:pt x="526542" y="14478"/>
                  </a:lnTo>
                  <a:lnTo>
                    <a:pt x="526542" y="0"/>
                  </a:lnTo>
                  <a:close/>
                </a:path>
              </a:pathLst>
            </a:custGeom>
            <a:solidFill>
              <a:srgbClr val="BF7E3F"/>
            </a:solidFill>
          </p:spPr>
          <p:txBody>
            <a:bodyPr wrap="square" lIns="0" tIns="0" rIns="0" bIns="0" rtlCol="0"/>
            <a:lstStyle/>
            <a:p>
              <a:endParaRPr sz="1539"/>
            </a:p>
          </p:txBody>
        </p:sp>
      </p:grpSp>
      <p:sp>
        <p:nvSpPr>
          <p:cNvPr id="18" name="object 18"/>
          <p:cNvSpPr txBox="1"/>
          <p:nvPr/>
        </p:nvSpPr>
        <p:spPr>
          <a:xfrm>
            <a:off x="6318372" y="4128158"/>
            <a:ext cx="743793" cy="750959"/>
          </a:xfrm>
          <a:prstGeom prst="rect">
            <a:avLst/>
          </a:prstGeom>
        </p:spPr>
        <p:txBody>
          <a:bodyPr vert="vert" wrap="square" lIns="0" tIns="9774" rIns="0" bIns="0" rtlCol="0">
            <a:spAutoFit/>
          </a:bodyPr>
          <a:lstStyle/>
          <a:p>
            <a:pPr marL="10860">
              <a:lnSpc>
                <a:spcPts val="5815"/>
              </a:lnSpc>
              <a:spcBef>
                <a:spcPts val="77"/>
              </a:spcBef>
            </a:pPr>
            <a:r>
              <a:rPr sz="5729" dirty="0">
                <a:latin typeface="Arial"/>
                <a:cs typeface="Arial"/>
              </a:rPr>
              <a:t>.</a:t>
            </a:r>
            <a:endParaRPr sz="5729">
              <a:latin typeface="Arial"/>
              <a:cs typeface="Arial"/>
            </a:endParaRPr>
          </a:p>
        </p:txBody>
      </p:sp>
      <p:sp>
        <p:nvSpPr>
          <p:cNvPr id="19" name="object 19"/>
          <p:cNvSpPr txBox="1"/>
          <p:nvPr/>
        </p:nvSpPr>
        <p:spPr>
          <a:xfrm>
            <a:off x="2402964" y="4128158"/>
            <a:ext cx="743793" cy="750959"/>
          </a:xfrm>
          <a:prstGeom prst="rect">
            <a:avLst/>
          </a:prstGeom>
        </p:spPr>
        <p:txBody>
          <a:bodyPr vert="vert" wrap="square" lIns="0" tIns="9774" rIns="0" bIns="0" rtlCol="0">
            <a:spAutoFit/>
          </a:bodyPr>
          <a:lstStyle/>
          <a:p>
            <a:pPr marL="10860">
              <a:lnSpc>
                <a:spcPts val="5815"/>
              </a:lnSpc>
              <a:spcBef>
                <a:spcPts val="77"/>
              </a:spcBef>
            </a:pPr>
            <a:r>
              <a:rPr sz="5729" dirty="0">
                <a:latin typeface="Arial"/>
                <a:cs typeface="Arial"/>
              </a:rPr>
              <a:t>.</a:t>
            </a:r>
            <a:endParaRPr sz="5729">
              <a:latin typeface="Arial"/>
              <a:cs typeface="Arial"/>
            </a:endParaRPr>
          </a:p>
        </p:txBody>
      </p:sp>
      <p:sp>
        <p:nvSpPr>
          <p:cNvPr id="20" name="object 20"/>
          <p:cNvSpPr txBox="1"/>
          <p:nvPr/>
        </p:nvSpPr>
        <p:spPr>
          <a:xfrm>
            <a:off x="2227899" y="3660480"/>
            <a:ext cx="902997" cy="275760"/>
          </a:xfrm>
          <a:prstGeom prst="rect">
            <a:avLst/>
          </a:prstGeom>
        </p:spPr>
        <p:txBody>
          <a:bodyPr vert="horz" wrap="square" lIns="0" tIns="12489" rIns="0" bIns="0" rtlCol="0">
            <a:spAutoFit/>
          </a:bodyPr>
          <a:lstStyle/>
          <a:p>
            <a:pPr marL="10860">
              <a:spcBef>
                <a:spcPts val="98"/>
              </a:spcBef>
            </a:pPr>
            <a:r>
              <a:rPr sz="1710" b="1" spc="-4" dirty="0">
                <a:latin typeface="Arial"/>
                <a:cs typeface="Arial"/>
              </a:rPr>
              <a:t>izvorište</a:t>
            </a:r>
            <a:endParaRPr sz="1710">
              <a:latin typeface="Arial"/>
              <a:cs typeface="Arial"/>
            </a:endParaRPr>
          </a:p>
        </p:txBody>
      </p:sp>
      <p:sp>
        <p:nvSpPr>
          <p:cNvPr id="21" name="object 21"/>
          <p:cNvSpPr txBox="1"/>
          <p:nvPr/>
        </p:nvSpPr>
        <p:spPr>
          <a:xfrm>
            <a:off x="6093103" y="3660480"/>
            <a:ext cx="1004537" cy="275760"/>
          </a:xfrm>
          <a:prstGeom prst="rect">
            <a:avLst/>
          </a:prstGeom>
        </p:spPr>
        <p:txBody>
          <a:bodyPr vert="horz" wrap="square" lIns="0" tIns="12489" rIns="0" bIns="0" rtlCol="0">
            <a:spAutoFit/>
          </a:bodyPr>
          <a:lstStyle/>
          <a:p>
            <a:pPr marL="10860">
              <a:spcBef>
                <a:spcPts val="98"/>
              </a:spcBef>
            </a:pPr>
            <a:r>
              <a:rPr sz="1710" b="1" dirty="0">
                <a:latin typeface="Arial"/>
                <a:cs typeface="Arial"/>
              </a:rPr>
              <a:t>odredište</a:t>
            </a:r>
            <a:endParaRPr sz="1710">
              <a:latin typeface="Arial"/>
              <a:cs typeface="Arial"/>
            </a:endParaRPr>
          </a:p>
        </p:txBody>
      </p:sp>
      <p:sp>
        <p:nvSpPr>
          <p:cNvPr id="22" name="object 22"/>
          <p:cNvSpPr txBox="1"/>
          <p:nvPr/>
        </p:nvSpPr>
        <p:spPr>
          <a:xfrm>
            <a:off x="3904444" y="2348993"/>
            <a:ext cx="1668617" cy="1040508"/>
          </a:xfrm>
          <a:prstGeom prst="rect">
            <a:avLst/>
          </a:prstGeom>
        </p:spPr>
        <p:txBody>
          <a:bodyPr vert="horz" wrap="square" lIns="0" tIns="10317" rIns="0" bIns="0" rtlCol="0">
            <a:spAutoFit/>
          </a:bodyPr>
          <a:lstStyle/>
          <a:p>
            <a:pPr marL="337739" marR="4344" indent="-327422">
              <a:lnSpc>
                <a:spcPct val="100699"/>
              </a:lnSpc>
              <a:spcBef>
                <a:spcPts val="81"/>
              </a:spcBef>
            </a:pPr>
            <a:r>
              <a:rPr sz="3420" b="1" spc="4" dirty="0">
                <a:latin typeface="Arial"/>
                <a:cs typeface="Arial"/>
              </a:rPr>
              <a:t>isti</a:t>
            </a:r>
            <a:r>
              <a:rPr sz="3420" b="1" spc="-81" dirty="0">
                <a:latin typeface="Arial"/>
                <a:cs typeface="Arial"/>
              </a:rPr>
              <a:t> </a:t>
            </a:r>
            <a:r>
              <a:rPr sz="3420" b="1" dirty="0">
                <a:latin typeface="Arial"/>
                <a:cs typeface="Arial"/>
              </a:rPr>
              <a:t>tajni  </a:t>
            </a:r>
            <a:r>
              <a:rPr sz="3420" b="1" spc="4" dirty="0">
                <a:latin typeface="Arial"/>
                <a:cs typeface="Arial"/>
              </a:rPr>
              <a:t>ključ</a:t>
            </a:r>
            <a:endParaRPr sz="3420">
              <a:latin typeface="Arial"/>
              <a:cs typeface="Arial"/>
            </a:endParaRPr>
          </a:p>
        </p:txBody>
      </p:sp>
      <p:grpSp>
        <p:nvGrpSpPr>
          <p:cNvPr id="23" name="object 23"/>
          <p:cNvGrpSpPr/>
          <p:nvPr/>
        </p:nvGrpSpPr>
        <p:grpSpPr>
          <a:xfrm>
            <a:off x="935783" y="2883248"/>
            <a:ext cx="3377959" cy="2461930"/>
            <a:chOff x="1094346" y="3140024"/>
            <a:chExt cx="3950335" cy="2879090"/>
          </a:xfrm>
        </p:grpSpPr>
        <p:sp>
          <p:nvSpPr>
            <p:cNvPr id="24" name="object 24"/>
            <p:cNvSpPr/>
            <p:nvPr/>
          </p:nvSpPr>
          <p:spPr>
            <a:xfrm>
              <a:off x="3432695" y="3141726"/>
              <a:ext cx="1205865" cy="914400"/>
            </a:xfrm>
            <a:custGeom>
              <a:avLst/>
              <a:gdLst/>
              <a:ahLst/>
              <a:cxnLst/>
              <a:rect l="l" t="t" r="r" b="b"/>
              <a:pathLst>
                <a:path w="1205864" h="914400">
                  <a:moveTo>
                    <a:pt x="1205484" y="440436"/>
                  </a:moveTo>
                  <a:lnTo>
                    <a:pt x="1019556" y="252222"/>
                  </a:lnTo>
                  <a:lnTo>
                    <a:pt x="944879" y="0"/>
                  </a:lnTo>
                  <a:lnTo>
                    <a:pt x="154686" y="617220"/>
                  </a:lnTo>
                  <a:lnTo>
                    <a:pt x="146303" y="473963"/>
                  </a:lnTo>
                  <a:lnTo>
                    <a:pt x="0" y="856488"/>
                  </a:lnTo>
                  <a:lnTo>
                    <a:pt x="404622" y="914400"/>
                  </a:lnTo>
                  <a:lnTo>
                    <a:pt x="285750" y="837438"/>
                  </a:lnTo>
                  <a:lnTo>
                    <a:pt x="1205484" y="440436"/>
                  </a:lnTo>
                  <a:close/>
                </a:path>
              </a:pathLst>
            </a:custGeom>
            <a:solidFill>
              <a:srgbClr val="FFFFFF"/>
            </a:solidFill>
          </p:spPr>
          <p:txBody>
            <a:bodyPr wrap="square" lIns="0" tIns="0" rIns="0" bIns="0" rtlCol="0"/>
            <a:lstStyle/>
            <a:p>
              <a:endParaRPr sz="1539"/>
            </a:p>
          </p:txBody>
        </p:sp>
        <p:sp>
          <p:nvSpPr>
            <p:cNvPr id="25" name="object 25"/>
            <p:cNvSpPr/>
            <p:nvPr/>
          </p:nvSpPr>
          <p:spPr>
            <a:xfrm>
              <a:off x="3432695" y="3141726"/>
              <a:ext cx="1205865" cy="914400"/>
            </a:xfrm>
            <a:custGeom>
              <a:avLst/>
              <a:gdLst/>
              <a:ahLst/>
              <a:cxnLst/>
              <a:rect l="l" t="t" r="r" b="b"/>
              <a:pathLst>
                <a:path w="1205864" h="914400">
                  <a:moveTo>
                    <a:pt x="0" y="856488"/>
                  </a:moveTo>
                  <a:lnTo>
                    <a:pt x="146303" y="473963"/>
                  </a:lnTo>
                  <a:lnTo>
                    <a:pt x="154686" y="617220"/>
                  </a:lnTo>
                  <a:lnTo>
                    <a:pt x="944879" y="0"/>
                  </a:lnTo>
                  <a:lnTo>
                    <a:pt x="1019556" y="252222"/>
                  </a:lnTo>
                  <a:lnTo>
                    <a:pt x="1205484" y="440436"/>
                  </a:lnTo>
                  <a:lnTo>
                    <a:pt x="285750" y="837438"/>
                  </a:lnTo>
                  <a:lnTo>
                    <a:pt x="404622" y="914400"/>
                  </a:lnTo>
                  <a:lnTo>
                    <a:pt x="0" y="856488"/>
                  </a:lnTo>
                  <a:close/>
                </a:path>
              </a:pathLst>
            </a:custGeom>
            <a:ln w="3403">
              <a:solidFill>
                <a:srgbClr val="000000"/>
              </a:solidFill>
            </a:ln>
          </p:spPr>
          <p:txBody>
            <a:bodyPr wrap="square" lIns="0" tIns="0" rIns="0" bIns="0" rtlCol="0"/>
            <a:lstStyle/>
            <a:p>
              <a:endParaRPr sz="1539"/>
            </a:p>
          </p:txBody>
        </p:sp>
        <p:sp>
          <p:nvSpPr>
            <p:cNvPr id="26" name="object 26"/>
            <p:cNvSpPr/>
            <p:nvPr/>
          </p:nvSpPr>
          <p:spPr>
            <a:xfrm>
              <a:off x="1099451" y="3797046"/>
              <a:ext cx="3939540" cy="2216785"/>
            </a:xfrm>
            <a:custGeom>
              <a:avLst/>
              <a:gdLst/>
              <a:ahLst/>
              <a:cxnLst/>
              <a:rect l="l" t="t" r="r" b="b"/>
              <a:pathLst>
                <a:path w="3939540" h="2216785">
                  <a:moveTo>
                    <a:pt x="579882" y="1643633"/>
                  </a:moveTo>
                  <a:lnTo>
                    <a:pt x="615695" y="1717548"/>
                  </a:lnTo>
                  <a:lnTo>
                    <a:pt x="656844" y="1785365"/>
                  </a:lnTo>
                  <a:lnTo>
                    <a:pt x="701039" y="1848612"/>
                  </a:lnTo>
                  <a:lnTo>
                    <a:pt x="749807" y="1909571"/>
                  </a:lnTo>
                  <a:lnTo>
                    <a:pt x="802386" y="1964436"/>
                  </a:lnTo>
                  <a:lnTo>
                    <a:pt x="858774" y="2015489"/>
                  </a:lnTo>
                  <a:lnTo>
                    <a:pt x="918210" y="2061971"/>
                  </a:lnTo>
                  <a:lnTo>
                    <a:pt x="979932" y="2100833"/>
                  </a:lnTo>
                  <a:lnTo>
                    <a:pt x="1042416" y="2135124"/>
                  </a:lnTo>
                  <a:lnTo>
                    <a:pt x="1108710" y="2164079"/>
                  </a:lnTo>
                  <a:lnTo>
                    <a:pt x="1176528" y="2186178"/>
                  </a:lnTo>
                  <a:lnTo>
                    <a:pt x="1245108" y="2202941"/>
                  </a:lnTo>
                  <a:lnTo>
                    <a:pt x="1314450" y="2212086"/>
                  </a:lnTo>
                  <a:lnTo>
                    <a:pt x="1386078" y="2216657"/>
                  </a:lnTo>
                  <a:lnTo>
                    <a:pt x="1455420" y="2213609"/>
                  </a:lnTo>
                  <a:lnTo>
                    <a:pt x="1525524" y="2205228"/>
                  </a:lnTo>
                  <a:lnTo>
                    <a:pt x="1593342" y="2189988"/>
                  </a:lnTo>
                  <a:lnTo>
                    <a:pt x="1661160" y="2167128"/>
                  </a:lnTo>
                  <a:lnTo>
                    <a:pt x="1727454" y="2140457"/>
                  </a:lnTo>
                  <a:lnTo>
                    <a:pt x="1792224" y="2106167"/>
                  </a:lnTo>
                  <a:lnTo>
                    <a:pt x="1855470" y="2066543"/>
                  </a:lnTo>
                  <a:lnTo>
                    <a:pt x="1914906" y="2022348"/>
                  </a:lnTo>
                  <a:lnTo>
                    <a:pt x="1970532" y="1972817"/>
                  </a:lnTo>
                  <a:lnTo>
                    <a:pt x="2026920" y="2022348"/>
                  </a:lnTo>
                  <a:lnTo>
                    <a:pt x="2086356" y="2066543"/>
                  </a:lnTo>
                  <a:lnTo>
                    <a:pt x="2147316" y="2106167"/>
                  </a:lnTo>
                  <a:lnTo>
                    <a:pt x="2212086" y="2140457"/>
                  </a:lnTo>
                  <a:lnTo>
                    <a:pt x="2278380" y="2167128"/>
                  </a:lnTo>
                  <a:lnTo>
                    <a:pt x="2346960" y="2189988"/>
                  </a:lnTo>
                  <a:lnTo>
                    <a:pt x="2414778" y="2205228"/>
                  </a:lnTo>
                  <a:lnTo>
                    <a:pt x="2484120" y="2213609"/>
                  </a:lnTo>
                  <a:lnTo>
                    <a:pt x="2555748" y="2216657"/>
                  </a:lnTo>
                  <a:lnTo>
                    <a:pt x="2625090" y="2212086"/>
                  </a:lnTo>
                  <a:lnTo>
                    <a:pt x="2695194" y="2202941"/>
                  </a:lnTo>
                  <a:lnTo>
                    <a:pt x="2763012" y="2186178"/>
                  </a:lnTo>
                  <a:lnTo>
                    <a:pt x="2830830" y="2164079"/>
                  </a:lnTo>
                  <a:lnTo>
                    <a:pt x="2897124" y="2135124"/>
                  </a:lnTo>
                  <a:lnTo>
                    <a:pt x="2961894" y="2100833"/>
                  </a:lnTo>
                  <a:lnTo>
                    <a:pt x="3023616" y="2061971"/>
                  </a:lnTo>
                  <a:lnTo>
                    <a:pt x="3080766" y="2015489"/>
                  </a:lnTo>
                  <a:lnTo>
                    <a:pt x="3137154" y="1964436"/>
                  </a:lnTo>
                  <a:lnTo>
                    <a:pt x="3189731" y="1909571"/>
                  </a:lnTo>
                  <a:lnTo>
                    <a:pt x="3239261" y="1848612"/>
                  </a:lnTo>
                  <a:lnTo>
                    <a:pt x="3283457" y="1785365"/>
                  </a:lnTo>
                  <a:lnTo>
                    <a:pt x="3323843" y="1717548"/>
                  </a:lnTo>
                  <a:lnTo>
                    <a:pt x="3361943" y="1643633"/>
                  </a:lnTo>
                  <a:lnTo>
                    <a:pt x="3409188" y="1655826"/>
                  </a:lnTo>
                  <a:lnTo>
                    <a:pt x="3458717" y="1662683"/>
                  </a:lnTo>
                  <a:lnTo>
                    <a:pt x="3509771" y="1661159"/>
                  </a:lnTo>
                  <a:lnTo>
                    <a:pt x="3558540" y="1654302"/>
                  </a:lnTo>
                  <a:lnTo>
                    <a:pt x="3606545" y="1640586"/>
                  </a:lnTo>
                  <a:lnTo>
                    <a:pt x="3653790" y="1620012"/>
                  </a:lnTo>
                  <a:lnTo>
                    <a:pt x="3697985" y="1594103"/>
                  </a:lnTo>
                  <a:lnTo>
                    <a:pt x="3740657" y="1563624"/>
                  </a:lnTo>
                  <a:lnTo>
                    <a:pt x="3779519" y="1527809"/>
                  </a:lnTo>
                  <a:lnTo>
                    <a:pt x="3815333" y="1486662"/>
                  </a:lnTo>
                  <a:lnTo>
                    <a:pt x="3848100" y="1440941"/>
                  </a:lnTo>
                  <a:lnTo>
                    <a:pt x="3874769" y="1391412"/>
                  </a:lnTo>
                  <a:lnTo>
                    <a:pt x="3899154" y="1338833"/>
                  </a:lnTo>
                  <a:lnTo>
                    <a:pt x="3915917" y="1283969"/>
                  </a:lnTo>
                  <a:lnTo>
                    <a:pt x="3929633" y="1226057"/>
                  </a:lnTo>
                  <a:lnTo>
                    <a:pt x="3938016" y="1168145"/>
                  </a:lnTo>
                  <a:lnTo>
                    <a:pt x="3939540" y="1107948"/>
                  </a:lnTo>
                  <a:lnTo>
                    <a:pt x="3938016" y="1048512"/>
                  </a:lnTo>
                  <a:lnTo>
                    <a:pt x="3929633" y="990600"/>
                  </a:lnTo>
                  <a:lnTo>
                    <a:pt x="3915917" y="932688"/>
                  </a:lnTo>
                  <a:lnTo>
                    <a:pt x="3899154" y="877824"/>
                  </a:lnTo>
                  <a:lnTo>
                    <a:pt x="3874769" y="825245"/>
                  </a:lnTo>
                  <a:lnTo>
                    <a:pt x="3848100" y="775715"/>
                  </a:lnTo>
                  <a:lnTo>
                    <a:pt x="3815333" y="729995"/>
                  </a:lnTo>
                  <a:lnTo>
                    <a:pt x="3779519" y="688848"/>
                  </a:lnTo>
                  <a:lnTo>
                    <a:pt x="3740657" y="653033"/>
                  </a:lnTo>
                  <a:lnTo>
                    <a:pt x="3697985" y="622553"/>
                  </a:lnTo>
                  <a:lnTo>
                    <a:pt x="3653790" y="596645"/>
                  </a:lnTo>
                  <a:lnTo>
                    <a:pt x="3606545" y="576071"/>
                  </a:lnTo>
                  <a:lnTo>
                    <a:pt x="3558540" y="562355"/>
                  </a:lnTo>
                  <a:lnTo>
                    <a:pt x="3509771" y="555498"/>
                  </a:lnTo>
                  <a:lnTo>
                    <a:pt x="3458717" y="553974"/>
                  </a:lnTo>
                  <a:lnTo>
                    <a:pt x="3409188" y="560831"/>
                  </a:lnTo>
                  <a:lnTo>
                    <a:pt x="3361943" y="570738"/>
                  </a:lnTo>
                  <a:lnTo>
                    <a:pt x="3323843" y="499109"/>
                  </a:lnTo>
                  <a:lnTo>
                    <a:pt x="3283457" y="431291"/>
                  </a:lnTo>
                  <a:lnTo>
                    <a:pt x="3239261" y="368045"/>
                  </a:lnTo>
                  <a:lnTo>
                    <a:pt x="3189731" y="306324"/>
                  </a:lnTo>
                  <a:lnTo>
                    <a:pt x="3137154" y="252221"/>
                  </a:lnTo>
                  <a:lnTo>
                    <a:pt x="3080766" y="201167"/>
                  </a:lnTo>
                  <a:lnTo>
                    <a:pt x="3023616" y="154686"/>
                  </a:lnTo>
                  <a:lnTo>
                    <a:pt x="2961893" y="115824"/>
                  </a:lnTo>
                  <a:lnTo>
                    <a:pt x="2897123" y="81533"/>
                  </a:lnTo>
                  <a:lnTo>
                    <a:pt x="2830829" y="52577"/>
                  </a:lnTo>
                  <a:lnTo>
                    <a:pt x="2763011" y="30479"/>
                  </a:lnTo>
                  <a:lnTo>
                    <a:pt x="2695193" y="12953"/>
                  </a:lnTo>
                  <a:lnTo>
                    <a:pt x="2625090" y="3048"/>
                  </a:lnTo>
                  <a:lnTo>
                    <a:pt x="2555747" y="0"/>
                  </a:lnTo>
                  <a:lnTo>
                    <a:pt x="2484119" y="3048"/>
                  </a:lnTo>
                  <a:lnTo>
                    <a:pt x="2414778" y="11429"/>
                  </a:lnTo>
                  <a:lnTo>
                    <a:pt x="2346959" y="26669"/>
                  </a:lnTo>
                  <a:lnTo>
                    <a:pt x="2278379" y="48767"/>
                  </a:lnTo>
                  <a:lnTo>
                    <a:pt x="2212085" y="76200"/>
                  </a:lnTo>
                  <a:lnTo>
                    <a:pt x="2147316" y="108965"/>
                  </a:lnTo>
                  <a:lnTo>
                    <a:pt x="2086356" y="147827"/>
                  </a:lnTo>
                  <a:lnTo>
                    <a:pt x="2026920" y="194309"/>
                  </a:lnTo>
                  <a:lnTo>
                    <a:pt x="1970532" y="243839"/>
                  </a:lnTo>
                  <a:lnTo>
                    <a:pt x="1914906" y="194309"/>
                  </a:lnTo>
                  <a:lnTo>
                    <a:pt x="1855470" y="147827"/>
                  </a:lnTo>
                  <a:lnTo>
                    <a:pt x="1792224" y="108965"/>
                  </a:lnTo>
                  <a:lnTo>
                    <a:pt x="1727454" y="76200"/>
                  </a:lnTo>
                  <a:lnTo>
                    <a:pt x="1661160" y="48767"/>
                  </a:lnTo>
                  <a:lnTo>
                    <a:pt x="1593342" y="26669"/>
                  </a:lnTo>
                  <a:lnTo>
                    <a:pt x="1525524" y="11429"/>
                  </a:lnTo>
                  <a:lnTo>
                    <a:pt x="1455420" y="3048"/>
                  </a:lnTo>
                  <a:lnTo>
                    <a:pt x="1386078" y="0"/>
                  </a:lnTo>
                  <a:lnTo>
                    <a:pt x="1314450" y="3048"/>
                  </a:lnTo>
                  <a:lnTo>
                    <a:pt x="1245108" y="12953"/>
                  </a:lnTo>
                  <a:lnTo>
                    <a:pt x="1176528" y="30479"/>
                  </a:lnTo>
                  <a:lnTo>
                    <a:pt x="1108710" y="52577"/>
                  </a:lnTo>
                  <a:lnTo>
                    <a:pt x="1042416" y="81533"/>
                  </a:lnTo>
                  <a:lnTo>
                    <a:pt x="979932" y="115824"/>
                  </a:lnTo>
                  <a:lnTo>
                    <a:pt x="918210" y="154686"/>
                  </a:lnTo>
                  <a:lnTo>
                    <a:pt x="858774" y="201167"/>
                  </a:lnTo>
                  <a:lnTo>
                    <a:pt x="802386" y="252221"/>
                  </a:lnTo>
                  <a:lnTo>
                    <a:pt x="749807" y="306324"/>
                  </a:lnTo>
                  <a:lnTo>
                    <a:pt x="701039" y="368045"/>
                  </a:lnTo>
                  <a:lnTo>
                    <a:pt x="656844" y="431291"/>
                  </a:lnTo>
                  <a:lnTo>
                    <a:pt x="615695" y="499109"/>
                  </a:lnTo>
                  <a:lnTo>
                    <a:pt x="579882" y="570738"/>
                  </a:lnTo>
                  <a:lnTo>
                    <a:pt x="530351" y="560831"/>
                  </a:lnTo>
                  <a:lnTo>
                    <a:pt x="481583" y="553974"/>
                  </a:lnTo>
                  <a:lnTo>
                    <a:pt x="432053" y="555498"/>
                  </a:lnTo>
                  <a:lnTo>
                    <a:pt x="382523" y="562355"/>
                  </a:lnTo>
                  <a:lnTo>
                    <a:pt x="333755" y="576071"/>
                  </a:lnTo>
                  <a:lnTo>
                    <a:pt x="287273" y="596645"/>
                  </a:lnTo>
                  <a:lnTo>
                    <a:pt x="241553" y="622553"/>
                  </a:lnTo>
                  <a:lnTo>
                    <a:pt x="198881" y="653033"/>
                  </a:lnTo>
                  <a:lnTo>
                    <a:pt x="160020" y="688848"/>
                  </a:lnTo>
                  <a:lnTo>
                    <a:pt x="124206" y="729995"/>
                  </a:lnTo>
                  <a:lnTo>
                    <a:pt x="93725" y="775715"/>
                  </a:lnTo>
                  <a:lnTo>
                    <a:pt x="64770" y="825245"/>
                  </a:lnTo>
                  <a:lnTo>
                    <a:pt x="42671" y="877824"/>
                  </a:lnTo>
                  <a:lnTo>
                    <a:pt x="24384" y="932688"/>
                  </a:lnTo>
                  <a:lnTo>
                    <a:pt x="10668" y="990600"/>
                  </a:lnTo>
                  <a:lnTo>
                    <a:pt x="3809" y="1048512"/>
                  </a:lnTo>
                  <a:lnTo>
                    <a:pt x="0" y="1107948"/>
                  </a:lnTo>
                  <a:lnTo>
                    <a:pt x="3809" y="1168145"/>
                  </a:lnTo>
                  <a:lnTo>
                    <a:pt x="10668" y="1226057"/>
                  </a:lnTo>
                  <a:lnTo>
                    <a:pt x="24384" y="1283969"/>
                  </a:lnTo>
                  <a:lnTo>
                    <a:pt x="42671" y="1338833"/>
                  </a:lnTo>
                  <a:lnTo>
                    <a:pt x="64770" y="1391412"/>
                  </a:lnTo>
                  <a:lnTo>
                    <a:pt x="93725" y="1440941"/>
                  </a:lnTo>
                  <a:lnTo>
                    <a:pt x="124206" y="1486662"/>
                  </a:lnTo>
                  <a:lnTo>
                    <a:pt x="160020" y="1527809"/>
                  </a:lnTo>
                  <a:lnTo>
                    <a:pt x="198881" y="1563624"/>
                  </a:lnTo>
                  <a:lnTo>
                    <a:pt x="241553" y="1594103"/>
                  </a:lnTo>
                  <a:lnTo>
                    <a:pt x="287274" y="1620012"/>
                  </a:lnTo>
                  <a:lnTo>
                    <a:pt x="333756" y="1640586"/>
                  </a:lnTo>
                  <a:lnTo>
                    <a:pt x="382524" y="1654302"/>
                  </a:lnTo>
                  <a:lnTo>
                    <a:pt x="432053" y="1661159"/>
                  </a:lnTo>
                  <a:lnTo>
                    <a:pt x="481584" y="1662683"/>
                  </a:lnTo>
                  <a:lnTo>
                    <a:pt x="530351" y="1655826"/>
                  </a:lnTo>
                  <a:lnTo>
                    <a:pt x="579882" y="1643633"/>
                  </a:lnTo>
                </a:path>
              </a:pathLst>
            </a:custGeom>
            <a:ln w="10210">
              <a:solidFill>
                <a:srgbClr val="000000"/>
              </a:solidFill>
            </a:ln>
          </p:spPr>
          <p:txBody>
            <a:bodyPr wrap="square" lIns="0" tIns="0" rIns="0" bIns="0" rtlCol="0"/>
            <a:lstStyle/>
            <a:p>
              <a:endParaRPr sz="1539"/>
            </a:p>
          </p:txBody>
        </p:sp>
      </p:grpSp>
      <p:grpSp>
        <p:nvGrpSpPr>
          <p:cNvPr id="27" name="object 27"/>
          <p:cNvGrpSpPr/>
          <p:nvPr/>
        </p:nvGrpSpPr>
        <p:grpSpPr>
          <a:xfrm>
            <a:off x="4713058" y="2908009"/>
            <a:ext cx="3379044" cy="2523288"/>
            <a:chOff x="5511660" y="3168980"/>
            <a:chExt cx="3951604" cy="2950845"/>
          </a:xfrm>
        </p:grpSpPr>
        <p:sp>
          <p:nvSpPr>
            <p:cNvPr id="28" name="object 28"/>
            <p:cNvSpPr/>
            <p:nvPr/>
          </p:nvSpPr>
          <p:spPr>
            <a:xfrm>
              <a:off x="6434963" y="3170682"/>
              <a:ext cx="814705" cy="828040"/>
            </a:xfrm>
            <a:custGeom>
              <a:avLst/>
              <a:gdLst/>
              <a:ahLst/>
              <a:cxnLst/>
              <a:rect l="l" t="t" r="r" b="b"/>
              <a:pathLst>
                <a:path w="814704" h="828039">
                  <a:moveTo>
                    <a:pt x="814590" y="827531"/>
                  </a:moveTo>
                  <a:lnTo>
                    <a:pt x="773442" y="419862"/>
                  </a:lnTo>
                  <a:lnTo>
                    <a:pt x="727710" y="556259"/>
                  </a:lnTo>
                  <a:lnTo>
                    <a:pt x="365760" y="0"/>
                  </a:lnTo>
                  <a:lnTo>
                    <a:pt x="227837" y="223265"/>
                  </a:lnTo>
                  <a:lnTo>
                    <a:pt x="0" y="356615"/>
                  </a:lnTo>
                  <a:lnTo>
                    <a:pt x="544080" y="733805"/>
                  </a:lnTo>
                  <a:lnTo>
                    <a:pt x="408444" y="778001"/>
                  </a:lnTo>
                  <a:lnTo>
                    <a:pt x="814590" y="827531"/>
                  </a:lnTo>
                  <a:close/>
                </a:path>
              </a:pathLst>
            </a:custGeom>
            <a:solidFill>
              <a:srgbClr val="FFFFFF"/>
            </a:solidFill>
          </p:spPr>
          <p:txBody>
            <a:bodyPr wrap="square" lIns="0" tIns="0" rIns="0" bIns="0" rtlCol="0"/>
            <a:lstStyle/>
            <a:p>
              <a:endParaRPr sz="1539"/>
            </a:p>
          </p:txBody>
        </p:sp>
        <p:sp>
          <p:nvSpPr>
            <p:cNvPr id="29" name="object 29"/>
            <p:cNvSpPr/>
            <p:nvPr/>
          </p:nvSpPr>
          <p:spPr>
            <a:xfrm>
              <a:off x="6434963" y="3170682"/>
              <a:ext cx="814705" cy="828040"/>
            </a:xfrm>
            <a:custGeom>
              <a:avLst/>
              <a:gdLst/>
              <a:ahLst/>
              <a:cxnLst/>
              <a:rect l="l" t="t" r="r" b="b"/>
              <a:pathLst>
                <a:path w="814704" h="828039">
                  <a:moveTo>
                    <a:pt x="814590" y="827531"/>
                  </a:moveTo>
                  <a:lnTo>
                    <a:pt x="408444" y="778001"/>
                  </a:lnTo>
                  <a:lnTo>
                    <a:pt x="544080" y="733805"/>
                  </a:lnTo>
                  <a:lnTo>
                    <a:pt x="0" y="356615"/>
                  </a:lnTo>
                  <a:lnTo>
                    <a:pt x="227837" y="223265"/>
                  </a:lnTo>
                  <a:lnTo>
                    <a:pt x="365760" y="0"/>
                  </a:lnTo>
                  <a:lnTo>
                    <a:pt x="727710" y="556259"/>
                  </a:lnTo>
                  <a:lnTo>
                    <a:pt x="773442" y="419862"/>
                  </a:lnTo>
                  <a:lnTo>
                    <a:pt x="814590" y="827531"/>
                  </a:lnTo>
                  <a:close/>
                </a:path>
              </a:pathLst>
            </a:custGeom>
            <a:ln w="3403">
              <a:solidFill>
                <a:srgbClr val="000000"/>
              </a:solidFill>
            </a:ln>
          </p:spPr>
          <p:txBody>
            <a:bodyPr wrap="square" lIns="0" tIns="0" rIns="0" bIns="0" rtlCol="0"/>
            <a:lstStyle/>
            <a:p>
              <a:endParaRPr sz="1539"/>
            </a:p>
          </p:txBody>
        </p:sp>
        <p:sp>
          <p:nvSpPr>
            <p:cNvPr id="30" name="object 30"/>
            <p:cNvSpPr/>
            <p:nvPr/>
          </p:nvSpPr>
          <p:spPr>
            <a:xfrm>
              <a:off x="5516765" y="3897630"/>
              <a:ext cx="3941445" cy="2216785"/>
            </a:xfrm>
            <a:custGeom>
              <a:avLst/>
              <a:gdLst/>
              <a:ahLst/>
              <a:cxnLst/>
              <a:rect l="l" t="t" r="r" b="b"/>
              <a:pathLst>
                <a:path w="3941445" h="2216785">
                  <a:moveTo>
                    <a:pt x="579881" y="1643634"/>
                  </a:moveTo>
                  <a:lnTo>
                    <a:pt x="617219" y="1717548"/>
                  </a:lnTo>
                  <a:lnTo>
                    <a:pt x="656843" y="1785366"/>
                  </a:lnTo>
                  <a:lnTo>
                    <a:pt x="702563" y="1848612"/>
                  </a:lnTo>
                  <a:lnTo>
                    <a:pt x="751331" y="1910334"/>
                  </a:lnTo>
                  <a:lnTo>
                    <a:pt x="802373" y="1964436"/>
                  </a:lnTo>
                  <a:lnTo>
                    <a:pt x="858761" y="2015490"/>
                  </a:lnTo>
                  <a:lnTo>
                    <a:pt x="918197" y="2061972"/>
                  </a:lnTo>
                  <a:lnTo>
                    <a:pt x="979170" y="2100834"/>
                  </a:lnTo>
                  <a:lnTo>
                    <a:pt x="1043939" y="2135124"/>
                  </a:lnTo>
                  <a:lnTo>
                    <a:pt x="1110221" y="2164080"/>
                  </a:lnTo>
                  <a:lnTo>
                    <a:pt x="1176527" y="2186178"/>
                  </a:lnTo>
                  <a:lnTo>
                    <a:pt x="1246619" y="2202942"/>
                  </a:lnTo>
                  <a:lnTo>
                    <a:pt x="1315961" y="2212086"/>
                  </a:lnTo>
                  <a:lnTo>
                    <a:pt x="1386077" y="2216658"/>
                  </a:lnTo>
                  <a:lnTo>
                    <a:pt x="1455407" y="2213610"/>
                  </a:lnTo>
                  <a:lnTo>
                    <a:pt x="1525511" y="2205228"/>
                  </a:lnTo>
                  <a:lnTo>
                    <a:pt x="1594865" y="2189988"/>
                  </a:lnTo>
                  <a:lnTo>
                    <a:pt x="1662671" y="2167128"/>
                  </a:lnTo>
                  <a:lnTo>
                    <a:pt x="1728977" y="2140458"/>
                  </a:lnTo>
                  <a:lnTo>
                    <a:pt x="1793735" y="2106168"/>
                  </a:lnTo>
                  <a:lnTo>
                    <a:pt x="1855457" y="2068830"/>
                  </a:lnTo>
                  <a:lnTo>
                    <a:pt x="1914906" y="2022348"/>
                  </a:lnTo>
                  <a:lnTo>
                    <a:pt x="1970532" y="1972818"/>
                  </a:lnTo>
                  <a:lnTo>
                    <a:pt x="2026907" y="2022348"/>
                  </a:lnTo>
                  <a:lnTo>
                    <a:pt x="2086356" y="2068830"/>
                  </a:lnTo>
                  <a:lnTo>
                    <a:pt x="2149601" y="2106168"/>
                  </a:lnTo>
                  <a:lnTo>
                    <a:pt x="2212073" y="2140458"/>
                  </a:lnTo>
                  <a:lnTo>
                    <a:pt x="2278380" y="2167128"/>
                  </a:lnTo>
                  <a:lnTo>
                    <a:pt x="2346185" y="2189988"/>
                  </a:lnTo>
                  <a:lnTo>
                    <a:pt x="2416301" y="2205228"/>
                  </a:lnTo>
                  <a:lnTo>
                    <a:pt x="2485631" y="2213610"/>
                  </a:lnTo>
                  <a:lnTo>
                    <a:pt x="2555735" y="2216658"/>
                  </a:lnTo>
                  <a:lnTo>
                    <a:pt x="2625090" y="2212086"/>
                  </a:lnTo>
                  <a:lnTo>
                    <a:pt x="2695181" y="2202942"/>
                  </a:lnTo>
                  <a:lnTo>
                    <a:pt x="2764523" y="2186178"/>
                  </a:lnTo>
                  <a:lnTo>
                    <a:pt x="2833116" y="2164080"/>
                  </a:lnTo>
                  <a:lnTo>
                    <a:pt x="2897111" y="2135124"/>
                  </a:lnTo>
                  <a:lnTo>
                    <a:pt x="2961881" y="2100834"/>
                  </a:lnTo>
                  <a:lnTo>
                    <a:pt x="3022853" y="2061972"/>
                  </a:lnTo>
                  <a:lnTo>
                    <a:pt x="3083051" y="2015490"/>
                  </a:lnTo>
                  <a:lnTo>
                    <a:pt x="3138677" y="1964436"/>
                  </a:lnTo>
                  <a:lnTo>
                    <a:pt x="3191256" y="1910334"/>
                  </a:lnTo>
                  <a:lnTo>
                    <a:pt x="3239262" y="1848612"/>
                  </a:lnTo>
                  <a:lnTo>
                    <a:pt x="3284982" y="1785366"/>
                  </a:lnTo>
                  <a:lnTo>
                    <a:pt x="3326130" y="1717548"/>
                  </a:lnTo>
                  <a:lnTo>
                    <a:pt x="3361931" y="1643634"/>
                  </a:lnTo>
                  <a:lnTo>
                    <a:pt x="3410712" y="1655826"/>
                  </a:lnTo>
                  <a:lnTo>
                    <a:pt x="3460229" y="1662684"/>
                  </a:lnTo>
                  <a:lnTo>
                    <a:pt x="3509759" y="1661160"/>
                  </a:lnTo>
                  <a:lnTo>
                    <a:pt x="3558540" y="1654302"/>
                  </a:lnTo>
                  <a:lnTo>
                    <a:pt x="3606533" y="1640586"/>
                  </a:lnTo>
                  <a:lnTo>
                    <a:pt x="3653790" y="1620012"/>
                  </a:lnTo>
                  <a:lnTo>
                    <a:pt x="3697973" y="1594104"/>
                  </a:lnTo>
                  <a:lnTo>
                    <a:pt x="3740658" y="1563624"/>
                  </a:lnTo>
                  <a:lnTo>
                    <a:pt x="3779507" y="1527810"/>
                  </a:lnTo>
                  <a:lnTo>
                    <a:pt x="3815334" y="1486662"/>
                  </a:lnTo>
                  <a:lnTo>
                    <a:pt x="3848099" y="1440942"/>
                  </a:lnTo>
                  <a:lnTo>
                    <a:pt x="3874757" y="1391412"/>
                  </a:lnTo>
                  <a:lnTo>
                    <a:pt x="3899153" y="1338834"/>
                  </a:lnTo>
                  <a:lnTo>
                    <a:pt x="3917441" y="1283970"/>
                  </a:lnTo>
                  <a:lnTo>
                    <a:pt x="3929634" y="1226058"/>
                  </a:lnTo>
                  <a:lnTo>
                    <a:pt x="3938016" y="1168146"/>
                  </a:lnTo>
                  <a:lnTo>
                    <a:pt x="3941064" y="1108710"/>
                  </a:lnTo>
                  <a:lnTo>
                    <a:pt x="3938016" y="1048512"/>
                  </a:lnTo>
                  <a:lnTo>
                    <a:pt x="3929634" y="990600"/>
                  </a:lnTo>
                  <a:lnTo>
                    <a:pt x="3917441" y="932688"/>
                  </a:lnTo>
                  <a:lnTo>
                    <a:pt x="3899153" y="877824"/>
                  </a:lnTo>
                  <a:lnTo>
                    <a:pt x="3874757" y="825246"/>
                  </a:lnTo>
                  <a:lnTo>
                    <a:pt x="3848099" y="775716"/>
                  </a:lnTo>
                  <a:lnTo>
                    <a:pt x="3815334" y="729996"/>
                  </a:lnTo>
                  <a:lnTo>
                    <a:pt x="3779507" y="688848"/>
                  </a:lnTo>
                  <a:lnTo>
                    <a:pt x="3740658" y="653034"/>
                  </a:lnTo>
                  <a:lnTo>
                    <a:pt x="3697973" y="622554"/>
                  </a:lnTo>
                  <a:lnTo>
                    <a:pt x="3653790" y="596646"/>
                  </a:lnTo>
                  <a:lnTo>
                    <a:pt x="3606533" y="576072"/>
                  </a:lnTo>
                  <a:lnTo>
                    <a:pt x="3558540" y="562356"/>
                  </a:lnTo>
                  <a:lnTo>
                    <a:pt x="3509759" y="555498"/>
                  </a:lnTo>
                  <a:lnTo>
                    <a:pt x="3460229" y="553974"/>
                  </a:lnTo>
                  <a:lnTo>
                    <a:pt x="3410712" y="560832"/>
                  </a:lnTo>
                  <a:lnTo>
                    <a:pt x="3361931" y="573024"/>
                  </a:lnTo>
                  <a:lnTo>
                    <a:pt x="3326130" y="499110"/>
                  </a:lnTo>
                  <a:lnTo>
                    <a:pt x="3284982" y="431292"/>
                  </a:lnTo>
                  <a:lnTo>
                    <a:pt x="3239262" y="368046"/>
                  </a:lnTo>
                  <a:lnTo>
                    <a:pt x="3191256" y="306324"/>
                  </a:lnTo>
                  <a:lnTo>
                    <a:pt x="3138677" y="252222"/>
                  </a:lnTo>
                  <a:lnTo>
                    <a:pt x="3083051" y="201168"/>
                  </a:lnTo>
                  <a:lnTo>
                    <a:pt x="3022853" y="154686"/>
                  </a:lnTo>
                  <a:lnTo>
                    <a:pt x="2961881" y="115824"/>
                  </a:lnTo>
                  <a:lnTo>
                    <a:pt x="2897111" y="81534"/>
                  </a:lnTo>
                  <a:lnTo>
                    <a:pt x="2833116" y="52578"/>
                  </a:lnTo>
                  <a:lnTo>
                    <a:pt x="2764523" y="30480"/>
                  </a:lnTo>
                  <a:lnTo>
                    <a:pt x="2695181" y="13716"/>
                  </a:lnTo>
                  <a:lnTo>
                    <a:pt x="2625090" y="4572"/>
                  </a:lnTo>
                  <a:lnTo>
                    <a:pt x="2555735" y="0"/>
                  </a:lnTo>
                  <a:lnTo>
                    <a:pt x="2485631" y="3048"/>
                  </a:lnTo>
                  <a:lnTo>
                    <a:pt x="2416301" y="11430"/>
                  </a:lnTo>
                  <a:lnTo>
                    <a:pt x="2346185" y="26670"/>
                  </a:lnTo>
                  <a:lnTo>
                    <a:pt x="2278380" y="49530"/>
                  </a:lnTo>
                  <a:lnTo>
                    <a:pt x="2212073" y="76200"/>
                  </a:lnTo>
                  <a:lnTo>
                    <a:pt x="2149601" y="110490"/>
                  </a:lnTo>
                  <a:lnTo>
                    <a:pt x="2086356" y="147828"/>
                  </a:lnTo>
                  <a:lnTo>
                    <a:pt x="2026907" y="194310"/>
                  </a:lnTo>
                  <a:lnTo>
                    <a:pt x="1970532" y="243840"/>
                  </a:lnTo>
                  <a:lnTo>
                    <a:pt x="1914906" y="194310"/>
                  </a:lnTo>
                  <a:lnTo>
                    <a:pt x="1855457" y="147828"/>
                  </a:lnTo>
                  <a:lnTo>
                    <a:pt x="1793735" y="110490"/>
                  </a:lnTo>
                  <a:lnTo>
                    <a:pt x="1728977" y="76200"/>
                  </a:lnTo>
                  <a:lnTo>
                    <a:pt x="1662671" y="49530"/>
                  </a:lnTo>
                  <a:lnTo>
                    <a:pt x="1594865" y="26670"/>
                  </a:lnTo>
                  <a:lnTo>
                    <a:pt x="1525511" y="11430"/>
                  </a:lnTo>
                  <a:lnTo>
                    <a:pt x="1455407" y="3048"/>
                  </a:lnTo>
                  <a:lnTo>
                    <a:pt x="1386077" y="0"/>
                  </a:lnTo>
                  <a:lnTo>
                    <a:pt x="1315961" y="4572"/>
                  </a:lnTo>
                  <a:lnTo>
                    <a:pt x="1246619" y="13716"/>
                  </a:lnTo>
                  <a:lnTo>
                    <a:pt x="1176527" y="30480"/>
                  </a:lnTo>
                  <a:lnTo>
                    <a:pt x="1110221" y="52578"/>
                  </a:lnTo>
                  <a:lnTo>
                    <a:pt x="1043939" y="81534"/>
                  </a:lnTo>
                  <a:lnTo>
                    <a:pt x="979169" y="115824"/>
                  </a:lnTo>
                  <a:lnTo>
                    <a:pt x="918197" y="154686"/>
                  </a:lnTo>
                  <a:lnTo>
                    <a:pt x="858761" y="201168"/>
                  </a:lnTo>
                  <a:lnTo>
                    <a:pt x="802373" y="252222"/>
                  </a:lnTo>
                  <a:lnTo>
                    <a:pt x="751331" y="306324"/>
                  </a:lnTo>
                  <a:lnTo>
                    <a:pt x="702563" y="368046"/>
                  </a:lnTo>
                  <a:lnTo>
                    <a:pt x="656843" y="431292"/>
                  </a:lnTo>
                  <a:lnTo>
                    <a:pt x="617219" y="499110"/>
                  </a:lnTo>
                  <a:lnTo>
                    <a:pt x="579881" y="573024"/>
                  </a:lnTo>
                  <a:lnTo>
                    <a:pt x="532638" y="560832"/>
                  </a:lnTo>
                  <a:lnTo>
                    <a:pt x="481583" y="553974"/>
                  </a:lnTo>
                  <a:lnTo>
                    <a:pt x="432053" y="555498"/>
                  </a:lnTo>
                  <a:lnTo>
                    <a:pt x="382524" y="562356"/>
                  </a:lnTo>
                  <a:lnTo>
                    <a:pt x="335279" y="576072"/>
                  </a:lnTo>
                  <a:lnTo>
                    <a:pt x="287274" y="596646"/>
                  </a:lnTo>
                  <a:lnTo>
                    <a:pt x="243077" y="622554"/>
                  </a:lnTo>
                  <a:lnTo>
                    <a:pt x="201167" y="653034"/>
                  </a:lnTo>
                  <a:lnTo>
                    <a:pt x="161543" y="688848"/>
                  </a:lnTo>
                  <a:lnTo>
                    <a:pt x="125729" y="729996"/>
                  </a:lnTo>
                  <a:lnTo>
                    <a:pt x="93725" y="775716"/>
                  </a:lnTo>
                  <a:lnTo>
                    <a:pt x="66293" y="825246"/>
                  </a:lnTo>
                  <a:lnTo>
                    <a:pt x="42671" y="877824"/>
                  </a:lnTo>
                  <a:lnTo>
                    <a:pt x="23621" y="932688"/>
                  </a:lnTo>
                  <a:lnTo>
                    <a:pt x="12191" y="990600"/>
                  </a:lnTo>
                  <a:lnTo>
                    <a:pt x="3809" y="1048512"/>
                  </a:lnTo>
                  <a:lnTo>
                    <a:pt x="0" y="1108710"/>
                  </a:lnTo>
                  <a:lnTo>
                    <a:pt x="3809" y="1168146"/>
                  </a:lnTo>
                  <a:lnTo>
                    <a:pt x="12191" y="1226058"/>
                  </a:lnTo>
                  <a:lnTo>
                    <a:pt x="23621" y="1283970"/>
                  </a:lnTo>
                  <a:lnTo>
                    <a:pt x="42671" y="1338834"/>
                  </a:lnTo>
                  <a:lnTo>
                    <a:pt x="66293" y="1391412"/>
                  </a:lnTo>
                  <a:lnTo>
                    <a:pt x="93725" y="1440942"/>
                  </a:lnTo>
                  <a:lnTo>
                    <a:pt x="125729" y="1486662"/>
                  </a:lnTo>
                  <a:lnTo>
                    <a:pt x="161543" y="1527810"/>
                  </a:lnTo>
                  <a:lnTo>
                    <a:pt x="201167" y="1563624"/>
                  </a:lnTo>
                  <a:lnTo>
                    <a:pt x="243077" y="1594104"/>
                  </a:lnTo>
                  <a:lnTo>
                    <a:pt x="287274" y="1620012"/>
                  </a:lnTo>
                  <a:lnTo>
                    <a:pt x="335279" y="1640586"/>
                  </a:lnTo>
                  <a:lnTo>
                    <a:pt x="382524" y="1654302"/>
                  </a:lnTo>
                  <a:lnTo>
                    <a:pt x="432053" y="1661160"/>
                  </a:lnTo>
                  <a:lnTo>
                    <a:pt x="481583" y="1662684"/>
                  </a:lnTo>
                  <a:lnTo>
                    <a:pt x="532638" y="1655826"/>
                  </a:lnTo>
                  <a:lnTo>
                    <a:pt x="579881" y="1643634"/>
                  </a:lnTo>
                </a:path>
              </a:pathLst>
            </a:custGeom>
            <a:ln w="10210">
              <a:solidFill>
                <a:srgbClr val="000000"/>
              </a:solidFill>
            </a:ln>
          </p:spPr>
          <p:txBody>
            <a:bodyPr wrap="square" lIns="0" tIns="0" rIns="0" bIns="0" rtlCol="0"/>
            <a:lstStyle/>
            <a:p>
              <a:endParaRPr sz="1539"/>
            </a:p>
          </p:txBody>
        </p:sp>
      </p:grpSp>
      <p:grpSp>
        <p:nvGrpSpPr>
          <p:cNvPr id="31" name="object 31"/>
          <p:cNvGrpSpPr/>
          <p:nvPr/>
        </p:nvGrpSpPr>
        <p:grpSpPr>
          <a:xfrm>
            <a:off x="792563" y="1799478"/>
            <a:ext cx="7624706" cy="131404"/>
            <a:chOff x="926858" y="1872614"/>
            <a:chExt cx="8916670" cy="153670"/>
          </a:xfrm>
        </p:grpSpPr>
        <p:sp>
          <p:nvSpPr>
            <p:cNvPr id="32" name="object 32"/>
            <p:cNvSpPr/>
            <p:nvPr/>
          </p:nvSpPr>
          <p:spPr>
            <a:xfrm>
              <a:off x="933335" y="1879091"/>
              <a:ext cx="8903335" cy="140335"/>
            </a:xfrm>
            <a:custGeom>
              <a:avLst/>
              <a:gdLst/>
              <a:ahLst/>
              <a:cxnLst/>
              <a:rect l="l" t="t" r="r" b="b"/>
              <a:pathLst>
                <a:path w="8903335" h="140335">
                  <a:moveTo>
                    <a:pt x="8903208" y="140208"/>
                  </a:moveTo>
                  <a:lnTo>
                    <a:pt x="8903208" y="0"/>
                  </a:lnTo>
                  <a:lnTo>
                    <a:pt x="0" y="0"/>
                  </a:lnTo>
                  <a:lnTo>
                    <a:pt x="0" y="140208"/>
                  </a:lnTo>
                  <a:lnTo>
                    <a:pt x="8903208" y="140208"/>
                  </a:lnTo>
                  <a:close/>
                </a:path>
              </a:pathLst>
            </a:custGeom>
            <a:solidFill>
              <a:srgbClr val="CC3300"/>
            </a:solidFill>
          </p:spPr>
          <p:txBody>
            <a:bodyPr wrap="square" lIns="0" tIns="0" rIns="0" bIns="0" rtlCol="0"/>
            <a:lstStyle/>
            <a:p>
              <a:endParaRPr sz="1539"/>
            </a:p>
          </p:txBody>
        </p:sp>
        <p:sp>
          <p:nvSpPr>
            <p:cNvPr id="33" name="object 33"/>
            <p:cNvSpPr/>
            <p:nvPr/>
          </p:nvSpPr>
          <p:spPr>
            <a:xfrm>
              <a:off x="933335" y="1879091"/>
              <a:ext cx="8903335" cy="140335"/>
            </a:xfrm>
            <a:custGeom>
              <a:avLst/>
              <a:gdLst/>
              <a:ahLst/>
              <a:cxnLst/>
              <a:rect l="l" t="t" r="r" b="b"/>
              <a:pathLst>
                <a:path w="8903335" h="140335">
                  <a:moveTo>
                    <a:pt x="8903208" y="140208"/>
                  </a:moveTo>
                  <a:lnTo>
                    <a:pt x="8903208" y="0"/>
                  </a:lnTo>
                  <a:lnTo>
                    <a:pt x="0" y="0"/>
                  </a:lnTo>
                  <a:lnTo>
                    <a:pt x="0" y="140208"/>
                  </a:lnTo>
                  <a:lnTo>
                    <a:pt x="8903208" y="140208"/>
                  </a:lnTo>
                  <a:close/>
                </a:path>
              </a:pathLst>
            </a:custGeom>
            <a:ln w="12953">
              <a:solidFill>
                <a:srgbClr val="000000"/>
              </a:solidFill>
            </a:ln>
          </p:spPr>
          <p:txBody>
            <a:bodyPr wrap="square" lIns="0" tIns="0" rIns="0" bIns="0" rtlCol="0"/>
            <a:lstStyle/>
            <a:p>
              <a:endParaRPr sz="1539"/>
            </a:p>
          </p:txBody>
        </p:sp>
      </p:grpSp>
      <p:sp>
        <p:nvSpPr>
          <p:cNvPr id="34" name="object 34"/>
          <p:cNvSpPr/>
          <p:nvPr/>
        </p:nvSpPr>
        <p:spPr>
          <a:xfrm>
            <a:off x="792888" y="1995281"/>
            <a:ext cx="7623620" cy="0"/>
          </a:xfrm>
          <a:custGeom>
            <a:avLst/>
            <a:gdLst/>
            <a:ahLst/>
            <a:cxnLst/>
            <a:rect l="l" t="t" r="r" b="b"/>
            <a:pathLst>
              <a:path w="8915400">
                <a:moveTo>
                  <a:pt x="0" y="0"/>
                </a:moveTo>
                <a:lnTo>
                  <a:pt x="8915387" y="0"/>
                </a:lnTo>
              </a:path>
            </a:pathLst>
          </a:custGeom>
          <a:ln w="51053">
            <a:solidFill>
              <a:srgbClr val="A50021"/>
            </a:solidFill>
          </a:ln>
        </p:spPr>
        <p:txBody>
          <a:bodyPr wrap="square" lIns="0" tIns="0" rIns="0" bIns="0" rtlCol="0"/>
          <a:lstStyle/>
          <a:p>
            <a:endParaRPr sz="1539"/>
          </a:p>
        </p:txBody>
      </p:sp>
      <p:sp>
        <p:nvSpPr>
          <p:cNvPr id="35" name="object 35"/>
          <p:cNvSpPr txBox="1">
            <a:spLocks noGrp="1"/>
          </p:cNvSpPr>
          <p:nvPr>
            <p:ph type="title"/>
          </p:nvPr>
        </p:nvSpPr>
        <p:spPr>
          <a:xfrm>
            <a:off x="0" y="962595"/>
            <a:ext cx="8604447" cy="537264"/>
          </a:xfrm>
          <a:prstGeom prst="rect">
            <a:avLst/>
          </a:prstGeom>
        </p:spPr>
        <p:txBody>
          <a:bodyPr vert="horz" wrap="square" lIns="0" tIns="10860" rIns="0" bIns="0" rtlCol="0" anchor="ctr">
            <a:spAutoFit/>
          </a:bodyPr>
          <a:lstStyle/>
          <a:p>
            <a:pPr marL="10860" marR="4344" indent="422445">
              <a:lnSpc>
                <a:spcPct val="100000"/>
              </a:lnSpc>
              <a:spcBef>
                <a:spcPts val="86"/>
              </a:spcBef>
            </a:pPr>
            <a:r>
              <a:rPr sz="3420" spc="-4" dirty="0">
                <a:solidFill>
                  <a:srgbClr val="00339A"/>
                </a:solidFill>
              </a:rPr>
              <a:t>VPN </a:t>
            </a:r>
            <a:r>
              <a:rPr sz="3420" dirty="0">
                <a:solidFill>
                  <a:srgbClr val="00339A"/>
                </a:solidFill>
              </a:rPr>
              <a:t>– sistem sa  simetričnim</a:t>
            </a:r>
            <a:r>
              <a:rPr sz="3420" spc="-73" dirty="0">
                <a:solidFill>
                  <a:srgbClr val="00339A"/>
                </a:solidFill>
              </a:rPr>
              <a:t> </a:t>
            </a:r>
            <a:r>
              <a:rPr sz="3420" dirty="0">
                <a:solidFill>
                  <a:srgbClr val="00339A"/>
                </a:solidFill>
              </a:rPr>
              <a:t>ključem</a:t>
            </a:r>
            <a:endParaRPr sz="342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a:t>Praktični aspekti korišćenja VPN</a:t>
            </a:r>
          </a:p>
        </p:txBody>
      </p:sp>
      <p:sp>
        <p:nvSpPr>
          <p:cNvPr id="126979" name="Rectangle 3"/>
          <p:cNvSpPr>
            <a:spLocks noGrp="1" noChangeArrowheads="1"/>
          </p:cNvSpPr>
          <p:nvPr>
            <p:ph idx="1"/>
          </p:nvPr>
        </p:nvSpPr>
        <p:spPr>
          <a:xfrm>
            <a:off x="468313" y="2204863"/>
            <a:ext cx="7796826" cy="4583117"/>
          </a:xfrm>
        </p:spPr>
        <p:txBody>
          <a:bodyPr>
            <a:normAutofit/>
          </a:bodyPr>
          <a:lstStyle/>
          <a:p>
            <a:pPr marL="449263" indent="-449263"/>
            <a:r>
              <a:rPr lang="en-US" b="1" dirty="0" err="1"/>
              <a:t>Širok</a:t>
            </a:r>
            <a:r>
              <a:rPr lang="en-US" b="1" dirty="0"/>
              <a:t> </a:t>
            </a:r>
            <a:r>
              <a:rPr lang="en-US" b="1" dirty="0" err="1"/>
              <a:t>spektar</a:t>
            </a:r>
            <a:r>
              <a:rPr lang="en-US" b="1" dirty="0"/>
              <a:t> </a:t>
            </a:r>
            <a:r>
              <a:rPr lang="en-US" b="1" dirty="0" err="1"/>
              <a:t>primene</a:t>
            </a:r>
            <a:endParaRPr lang="sr-Latn-RS" b="1" dirty="0"/>
          </a:p>
          <a:p>
            <a:pPr marL="449263" indent="-449263"/>
            <a:r>
              <a:rPr lang="en-US" b="1" dirty="0" err="1"/>
              <a:t>Smanjenje</a:t>
            </a:r>
            <a:r>
              <a:rPr lang="en-US" b="1" dirty="0"/>
              <a:t> </a:t>
            </a:r>
            <a:r>
              <a:rPr lang="en-US" b="1" dirty="0" err="1"/>
              <a:t>troškova</a:t>
            </a:r>
            <a:endParaRPr lang="sr-Latn-RS" b="1" dirty="0"/>
          </a:p>
          <a:p>
            <a:pPr marL="449263" indent="-449263"/>
            <a:r>
              <a:rPr lang="en-US" b="1" dirty="0" err="1"/>
              <a:t>Bezbednost</a:t>
            </a:r>
            <a:endParaRPr lang="sr-Latn-RS" b="1" dirty="0"/>
          </a:p>
          <a:p>
            <a:pPr marL="449263" indent="-449263"/>
            <a:r>
              <a:rPr lang="en-US" b="1" dirty="0"/>
              <a:t>E-Commerce</a:t>
            </a:r>
            <a:endParaRPr lang="en-US" sz="2100" dirty="0"/>
          </a:p>
        </p:txBody>
      </p:sp>
      <p:sp>
        <p:nvSpPr>
          <p:cNvPr id="4" name="Slide Number Placeholder 3"/>
          <p:cNvSpPr>
            <a:spLocks noGrp="1"/>
          </p:cNvSpPr>
          <p:nvPr>
            <p:ph type="sldNum" sz="quarter" idx="12"/>
          </p:nvPr>
        </p:nvSpPr>
        <p:spPr/>
        <p:txBody>
          <a:bodyPr/>
          <a:lstStyle/>
          <a:p>
            <a:fld id="{A0D1BB9E-C695-4BD8-93AD-EC86BF072D31}" type="slidenum">
              <a:rPr lang="en-US"/>
              <a:pPr/>
              <a:t>41</a:t>
            </a:fld>
            <a:r>
              <a:rPr lang="en-US"/>
              <a:t>/91</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53EE1-6257-474A-8FC0-8A484846A935}"/>
              </a:ext>
            </a:extLst>
          </p:cNvPr>
          <p:cNvSpPr>
            <a:spLocks noGrp="1"/>
          </p:cNvSpPr>
          <p:nvPr>
            <p:ph type="title"/>
          </p:nvPr>
        </p:nvSpPr>
        <p:spPr/>
        <p:txBody>
          <a:bodyPr/>
          <a:lstStyle/>
          <a:p>
            <a:r>
              <a:rPr lang="sr-Latn-RS" dirty="0"/>
              <a:t>VPN</a:t>
            </a:r>
          </a:p>
        </p:txBody>
      </p:sp>
      <p:sp>
        <p:nvSpPr>
          <p:cNvPr id="3" name="Content Placeholder 2">
            <a:extLst>
              <a:ext uri="{FF2B5EF4-FFF2-40B4-BE49-F238E27FC236}">
                <a16:creationId xmlns:a16="http://schemas.microsoft.com/office/drawing/2014/main" id="{C37FFADA-2EE1-48D5-9765-D1EC30E3E202}"/>
              </a:ext>
            </a:extLst>
          </p:cNvPr>
          <p:cNvSpPr>
            <a:spLocks noGrp="1"/>
          </p:cNvSpPr>
          <p:nvPr>
            <p:ph idx="1"/>
          </p:nvPr>
        </p:nvSpPr>
        <p:spPr/>
        <p:txBody>
          <a:bodyPr>
            <a:normAutofit/>
          </a:bodyPr>
          <a:lstStyle/>
          <a:p>
            <a:r>
              <a:rPr lang="en-US" dirty="0" err="1"/>
              <a:t>Virtualna</a:t>
            </a:r>
            <a:r>
              <a:rPr lang="en-US" dirty="0"/>
              <a:t> </a:t>
            </a:r>
            <a:r>
              <a:rPr lang="en-US" dirty="0" err="1"/>
              <a:t>privatna</a:t>
            </a:r>
            <a:r>
              <a:rPr lang="en-US" dirty="0"/>
              <a:t> </a:t>
            </a:r>
            <a:r>
              <a:rPr lang="en-US" dirty="0" err="1"/>
              <a:t>mreža</a:t>
            </a:r>
            <a:r>
              <a:rPr lang="en-US" dirty="0"/>
              <a:t> – VPN (Virtual Private Network) je </a:t>
            </a:r>
            <a:r>
              <a:rPr lang="en-US" dirty="0" err="1"/>
              <a:t>tehnologija</a:t>
            </a:r>
            <a:r>
              <a:rPr lang="en-US" dirty="0"/>
              <a:t> </a:t>
            </a:r>
            <a:r>
              <a:rPr lang="en-US" dirty="0" err="1"/>
              <a:t>koja</a:t>
            </a:r>
            <a:r>
              <a:rPr lang="sr-Latn-RS" dirty="0"/>
              <a:t> </a:t>
            </a:r>
            <a:r>
              <a:rPr lang="en-US" dirty="0"/>
              <a:t> </a:t>
            </a:r>
            <a:r>
              <a:rPr lang="en-US" dirty="0" err="1"/>
              <a:t>omogućava</a:t>
            </a:r>
            <a:r>
              <a:rPr lang="en-US" dirty="0"/>
              <a:t> </a:t>
            </a:r>
            <a:r>
              <a:rPr lang="en-US" dirty="0" err="1"/>
              <a:t>sigurno</a:t>
            </a:r>
            <a:r>
              <a:rPr lang="en-US" dirty="0"/>
              <a:t> </a:t>
            </a:r>
            <a:r>
              <a:rPr lang="en-US" dirty="0" err="1"/>
              <a:t>povezivanje</a:t>
            </a:r>
            <a:r>
              <a:rPr lang="en-US" dirty="0"/>
              <a:t> </a:t>
            </a:r>
            <a:r>
              <a:rPr lang="en-US" dirty="0" err="1"/>
              <a:t>privatnih</a:t>
            </a:r>
            <a:r>
              <a:rPr lang="en-US" dirty="0"/>
              <a:t> </a:t>
            </a:r>
            <a:r>
              <a:rPr lang="en-US" dirty="0" err="1"/>
              <a:t>mreža</a:t>
            </a:r>
            <a:r>
              <a:rPr lang="en-US" dirty="0"/>
              <a:t> u </a:t>
            </a:r>
            <a:r>
              <a:rPr lang="en-US" dirty="0" err="1"/>
              <a:t>zajedničku</a:t>
            </a:r>
            <a:r>
              <a:rPr lang="en-US" dirty="0"/>
              <a:t> </a:t>
            </a:r>
            <a:r>
              <a:rPr lang="en-US" dirty="0" err="1"/>
              <a:t>virtualnu</a:t>
            </a:r>
            <a:r>
              <a:rPr lang="en-US" dirty="0"/>
              <a:t> </a:t>
            </a:r>
            <a:r>
              <a:rPr lang="en-US" dirty="0" err="1"/>
              <a:t>privatnu</a:t>
            </a:r>
            <a:r>
              <a:rPr lang="en-US" dirty="0"/>
              <a:t> </a:t>
            </a:r>
            <a:r>
              <a:rPr lang="en-US" dirty="0" err="1"/>
              <a:t>mrežu</a:t>
            </a:r>
            <a:r>
              <a:rPr lang="en-US" dirty="0"/>
              <a:t> </a:t>
            </a:r>
            <a:r>
              <a:rPr lang="en-US" dirty="0" err="1"/>
              <a:t>kroz</a:t>
            </a:r>
            <a:r>
              <a:rPr lang="sr-Latn-RS" dirty="0"/>
              <a:t> </a:t>
            </a:r>
            <a:r>
              <a:rPr lang="en-US" dirty="0"/>
              <a:t> </a:t>
            </a:r>
            <a:r>
              <a:rPr lang="en-US" dirty="0" err="1"/>
              <a:t>javnu</a:t>
            </a:r>
            <a:r>
              <a:rPr lang="en-US" dirty="0"/>
              <a:t> </a:t>
            </a:r>
            <a:r>
              <a:rPr lang="en-US" dirty="0" err="1"/>
              <a:t>mrežnu</a:t>
            </a:r>
            <a:r>
              <a:rPr lang="en-US" dirty="0"/>
              <a:t> </a:t>
            </a:r>
            <a:r>
              <a:rPr lang="en-US" dirty="0" err="1"/>
              <a:t>infrastrukturu</a:t>
            </a:r>
            <a:r>
              <a:rPr lang="en-US" dirty="0"/>
              <a:t>. </a:t>
            </a:r>
            <a:endParaRPr lang="sr-Latn-RS" dirty="0"/>
          </a:p>
          <a:p>
            <a:r>
              <a:rPr lang="sr-Latn-RS" dirty="0"/>
              <a:t>Povećanjem broja VPN korisnika mnogi proizvođači mrežnih uređaja, prvenstveno rutera i switch-eva, integrišu VPN konekcije u svoje mrežne uređaje s ciljem povećanja sigurnosti i dodava dodatne kriptografske zaštite podataka. </a:t>
            </a:r>
          </a:p>
          <a:p>
            <a:r>
              <a:rPr lang="sr-Latn-RS" dirty="0"/>
              <a:t>Svi veliki proizvođači rutera: Asus, Cisco, DrayTek, Linksys, Netgear, i Yamaha isporučuju svoje uređaje sa već ugrađenim VPN klijentom.</a:t>
            </a:r>
          </a:p>
        </p:txBody>
      </p:sp>
    </p:spTree>
    <p:extLst>
      <p:ext uri="{BB962C8B-B14F-4D97-AF65-F5344CB8AC3E}">
        <p14:creationId xmlns:p14="http://schemas.microsoft.com/office/powerpoint/2010/main" val="3531049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CF131-EE54-4A4B-8816-4124421D441D}"/>
              </a:ext>
            </a:extLst>
          </p:cNvPr>
          <p:cNvSpPr>
            <a:spLocks noGrp="1"/>
          </p:cNvSpPr>
          <p:nvPr>
            <p:ph type="title"/>
          </p:nvPr>
        </p:nvSpPr>
        <p:spPr/>
        <p:txBody>
          <a:bodyPr/>
          <a:lstStyle/>
          <a:p>
            <a:r>
              <a:rPr lang="sr-Latn-RS" dirty="0"/>
              <a:t>VPN -</a:t>
            </a:r>
            <a:r>
              <a:rPr lang="sr-Latn-RS" i="1" dirty="0"/>
              <a:t> Virtual Private Network</a:t>
            </a:r>
            <a:endParaRPr lang="sr-Latn-RS" dirty="0"/>
          </a:p>
        </p:txBody>
      </p:sp>
      <p:sp>
        <p:nvSpPr>
          <p:cNvPr id="4" name="Content Placeholder 3">
            <a:extLst>
              <a:ext uri="{FF2B5EF4-FFF2-40B4-BE49-F238E27FC236}">
                <a16:creationId xmlns:a16="http://schemas.microsoft.com/office/drawing/2014/main" id="{C0576B50-BF62-43D8-9297-B6C68F0F764B}"/>
              </a:ext>
            </a:extLst>
          </p:cNvPr>
          <p:cNvSpPr>
            <a:spLocks noGrp="1"/>
          </p:cNvSpPr>
          <p:nvPr>
            <p:ph idx="1"/>
          </p:nvPr>
        </p:nvSpPr>
        <p:spPr/>
        <p:txBody>
          <a:bodyPr/>
          <a:lstStyle/>
          <a:p>
            <a:r>
              <a:rPr lang="it-IT" b="1" dirty="0"/>
              <a:t>Da li treba koristiti VPN?</a:t>
            </a:r>
            <a:endParaRPr lang="sr-Latn-RS" b="1" dirty="0"/>
          </a:p>
          <a:p>
            <a:endParaRPr lang="pl-PL" dirty="0"/>
          </a:p>
          <a:p>
            <a:r>
              <a:rPr lang="pl-PL" dirty="0"/>
              <a:t>Sve zavisi od samog korisnika. </a:t>
            </a:r>
          </a:p>
          <a:p>
            <a:r>
              <a:rPr lang="pl-PL" dirty="0"/>
              <a:t>Ako ste ipak zabrinuti za svoju privatsnot, logičan izbor je VPN.</a:t>
            </a:r>
          </a:p>
          <a:p>
            <a:r>
              <a:rPr lang="sr-Latn-RS" dirty="0"/>
              <a:t>Nikada u potpunosti ne možete biti anonimni na Internetu, ali uz </a:t>
            </a:r>
          </a:p>
          <a:p>
            <a:r>
              <a:rPr lang="sr-Latn-RS" dirty="0"/>
              <a:t> korišćenje  kombinacije </a:t>
            </a:r>
            <a:r>
              <a:rPr lang="it-IT" dirty="0"/>
              <a:t>VPN </a:t>
            </a:r>
            <a:r>
              <a:rPr lang="sr-Latn-RS" dirty="0"/>
              <a:t> i </a:t>
            </a:r>
            <a:r>
              <a:rPr lang="it-IT" dirty="0"/>
              <a:t>servise/alat</a:t>
            </a:r>
            <a:r>
              <a:rPr lang="sr-Latn-RS" dirty="0"/>
              <a:t>ata  možete značajno da utičete da budete nevidjiviji na Internetu.</a:t>
            </a:r>
          </a:p>
        </p:txBody>
      </p:sp>
    </p:spTree>
    <p:extLst>
      <p:ext uri="{BB962C8B-B14F-4D97-AF65-F5344CB8AC3E}">
        <p14:creationId xmlns:p14="http://schemas.microsoft.com/office/powerpoint/2010/main" val="21889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462133"/>
            <a:ext cx="8229600" cy="981075"/>
          </a:xfrm>
          <a:effectLst>
            <a:outerShdw dist="74053" dir="1857825" algn="ctr" rotWithShape="0">
              <a:schemeClr val="bg2">
                <a:alpha val="50000"/>
              </a:schemeClr>
            </a:outerShdw>
          </a:effectLst>
        </p:spPr>
        <p:txBody>
          <a:bodyPr>
            <a:normAutofit fontScale="90000"/>
          </a:bodyPr>
          <a:lstStyle/>
          <a:p>
            <a:r>
              <a:rPr lang="sr-Latn-CS" dirty="0"/>
              <a:t>Šta je virtuelna privatna mreža?</a:t>
            </a:r>
            <a:endParaRPr lang="en-US" dirty="0"/>
          </a:p>
        </p:txBody>
      </p:sp>
      <p:sp>
        <p:nvSpPr>
          <p:cNvPr id="16387" name="Rectangle 3"/>
          <p:cNvSpPr>
            <a:spLocks noGrp="1" noChangeArrowheads="1"/>
          </p:cNvSpPr>
          <p:nvPr>
            <p:ph idx="1"/>
          </p:nvPr>
        </p:nvSpPr>
        <p:spPr>
          <a:xfrm>
            <a:off x="323528" y="1844824"/>
            <a:ext cx="8374385" cy="4536926"/>
          </a:xfrm>
        </p:spPr>
        <p:txBody>
          <a:bodyPr>
            <a:normAutofit/>
          </a:bodyPr>
          <a:lstStyle/>
          <a:p>
            <a:pPr marL="442913" indent="-442913">
              <a:lnSpc>
                <a:spcPct val="84000"/>
              </a:lnSpc>
            </a:pPr>
            <a:r>
              <a:rPr lang="en-US" sz="2600" b="1" dirty="0" err="1"/>
              <a:t>Virtu</a:t>
            </a:r>
            <a:r>
              <a:rPr lang="sr-Latn-CS" sz="2600" b="1" dirty="0"/>
              <a:t>e</a:t>
            </a:r>
            <a:r>
              <a:rPr lang="en-US" sz="2600" b="1" dirty="0"/>
              <a:t>l</a:t>
            </a:r>
            <a:r>
              <a:rPr lang="sr-Latn-CS" sz="2600" b="1" dirty="0"/>
              <a:t>na (Virtual)</a:t>
            </a:r>
          </a:p>
          <a:p>
            <a:pPr marL="442913" indent="-442913">
              <a:lnSpc>
                <a:spcPct val="84000"/>
              </a:lnSpc>
              <a:buFont typeface="Webdings" pitchFamily="18" charset="2"/>
              <a:buNone/>
            </a:pPr>
            <a:r>
              <a:rPr lang="sr-Latn-CS" sz="2400" b="0" dirty="0">
                <a:latin typeface="Arial Narrow" pitchFamily="34" charset="0"/>
              </a:rPr>
              <a:t>      </a:t>
            </a:r>
            <a:r>
              <a:rPr lang="en-US" sz="2400" b="0" dirty="0">
                <a:latin typeface="Arial Narrow" pitchFamily="34" charset="0"/>
              </a:rPr>
              <a:t> </a:t>
            </a:r>
            <a:r>
              <a:rPr lang="en-US" sz="2400" dirty="0" err="1">
                <a:latin typeface="Arial Narrow" pitchFamily="34" charset="0"/>
              </a:rPr>
              <a:t>odnosi</a:t>
            </a:r>
            <a:r>
              <a:rPr lang="en-US" sz="2400" dirty="0">
                <a:latin typeface="Arial Narrow" pitchFamily="34" charset="0"/>
              </a:rPr>
              <a:t> </a:t>
            </a:r>
            <a:r>
              <a:rPr lang="en-US" sz="2400" dirty="0" err="1">
                <a:latin typeface="Arial Narrow" pitchFamily="34" charset="0"/>
              </a:rPr>
              <a:t>na</a:t>
            </a:r>
            <a:r>
              <a:rPr lang="en-US" sz="2400" dirty="0">
                <a:latin typeface="Arial Narrow" pitchFamily="34" charset="0"/>
              </a:rPr>
              <a:t> </a:t>
            </a:r>
            <a:r>
              <a:rPr lang="en-US" sz="2400" dirty="0" err="1">
                <a:latin typeface="Arial Narrow" pitchFamily="34" charset="0"/>
              </a:rPr>
              <a:t>činjenicu</a:t>
            </a:r>
            <a:r>
              <a:rPr lang="en-US" sz="2400" dirty="0">
                <a:latin typeface="Arial Narrow" pitchFamily="34" charset="0"/>
              </a:rPr>
              <a:t> da je </a:t>
            </a:r>
            <a:r>
              <a:rPr lang="en-US" sz="2400" dirty="0" err="1">
                <a:latin typeface="Arial Narrow" pitchFamily="34" charset="0"/>
              </a:rPr>
              <a:t>uspostavljena</a:t>
            </a:r>
            <a:r>
              <a:rPr lang="en-US" sz="2400" dirty="0">
                <a:latin typeface="Arial Narrow" pitchFamily="34" charset="0"/>
              </a:rPr>
              <a:t> </a:t>
            </a:r>
            <a:r>
              <a:rPr lang="en-US" sz="2400" dirty="0" err="1">
                <a:latin typeface="Arial Narrow" pitchFamily="34" charset="0"/>
              </a:rPr>
              <a:t>privatna</a:t>
            </a:r>
            <a:r>
              <a:rPr lang="en-US" sz="2400" dirty="0">
                <a:latin typeface="Arial Narrow" pitchFamily="34" charset="0"/>
              </a:rPr>
              <a:t> </a:t>
            </a:r>
            <a:r>
              <a:rPr lang="en-US" sz="2400" dirty="0" err="1">
                <a:latin typeface="Arial Narrow" pitchFamily="34" charset="0"/>
              </a:rPr>
              <a:t>mreža</a:t>
            </a:r>
            <a:r>
              <a:rPr lang="en-US" sz="2400" dirty="0">
                <a:latin typeface="Arial Narrow" pitchFamily="34" charset="0"/>
              </a:rPr>
              <a:t> u </a:t>
            </a:r>
            <a:r>
              <a:rPr lang="en-US" sz="2400" dirty="0" err="1">
                <a:latin typeface="Arial Narrow" pitchFamily="34" charset="0"/>
              </a:rPr>
              <a:t>stvari</a:t>
            </a:r>
            <a:r>
              <a:rPr lang="en-US" sz="2400" dirty="0">
                <a:latin typeface="Arial Narrow" pitchFamily="34" charset="0"/>
              </a:rPr>
              <a:t> </a:t>
            </a:r>
            <a:r>
              <a:rPr lang="en-US" sz="2400" dirty="0" err="1">
                <a:latin typeface="Arial Narrow" pitchFamily="34" charset="0"/>
              </a:rPr>
              <a:t>logičke</a:t>
            </a:r>
            <a:r>
              <a:rPr lang="en-US" sz="2400" dirty="0">
                <a:latin typeface="Arial Narrow" pitchFamily="34" charset="0"/>
              </a:rPr>
              <a:t> </a:t>
            </a:r>
            <a:r>
              <a:rPr lang="en-US" sz="2400" dirty="0" err="1">
                <a:latin typeface="Arial Narrow" pitchFamily="34" charset="0"/>
              </a:rPr>
              <a:t>prirode</a:t>
            </a:r>
            <a:r>
              <a:rPr lang="en-US" sz="2400" dirty="0">
                <a:latin typeface="Arial Narrow" pitchFamily="34" charset="0"/>
              </a:rPr>
              <a:t>, </a:t>
            </a:r>
            <a:endParaRPr lang="en-US" sz="2400" i="1" dirty="0">
              <a:latin typeface="Arial Narrow" pitchFamily="34" charset="0"/>
            </a:endParaRPr>
          </a:p>
          <a:p>
            <a:pPr marL="442913" indent="-442913">
              <a:lnSpc>
                <a:spcPct val="84000"/>
              </a:lnSpc>
            </a:pPr>
            <a:r>
              <a:rPr lang="en-US" sz="2600" b="1" i="1" dirty="0"/>
              <a:t>Privat</a:t>
            </a:r>
            <a:r>
              <a:rPr lang="sr-Latn-CS" sz="2600" b="1" i="1" dirty="0"/>
              <a:t>na (Private)</a:t>
            </a:r>
            <a:endParaRPr lang="sr-Latn-CS" sz="2600" b="1" dirty="0"/>
          </a:p>
          <a:p>
            <a:pPr marL="985838" lvl="1" indent="-363538">
              <a:lnSpc>
                <a:spcPct val="84000"/>
              </a:lnSpc>
            </a:pPr>
            <a:r>
              <a:rPr lang="sr-Latn-CS" sz="1900" dirty="0"/>
              <a:t>Nema mešanja saobraćaja sa  saobraćajem izvan te mreže, </a:t>
            </a:r>
            <a:br>
              <a:rPr lang="en-US" sz="1900" dirty="0"/>
            </a:br>
            <a:endParaRPr lang="sr-Latn-CS" sz="1900" dirty="0"/>
          </a:p>
          <a:p>
            <a:pPr marL="442913" indent="-442913">
              <a:lnSpc>
                <a:spcPct val="84000"/>
              </a:lnSpc>
            </a:pPr>
            <a:r>
              <a:rPr lang="sr-Latn-CS" sz="2600" b="1" i="1" dirty="0"/>
              <a:t>Mreža</a:t>
            </a:r>
            <a:r>
              <a:rPr lang="fr-FR" sz="2600" b="1" dirty="0"/>
              <a:t> </a:t>
            </a:r>
            <a:r>
              <a:rPr lang="sr-Latn-CS" sz="2600" b="1" dirty="0"/>
              <a:t>(Network)</a:t>
            </a:r>
          </a:p>
          <a:p>
            <a:pPr marL="442913" indent="-442913">
              <a:lnSpc>
                <a:spcPct val="84000"/>
              </a:lnSpc>
              <a:buFont typeface="Webdings" pitchFamily="18" charset="2"/>
              <a:buNone/>
            </a:pPr>
            <a:r>
              <a:rPr lang="sr-Latn-CS" sz="2600" dirty="0">
                <a:latin typeface="Arial Narrow" pitchFamily="34" charset="0"/>
              </a:rPr>
              <a:t>     </a:t>
            </a:r>
            <a:r>
              <a:rPr lang="sr-Latn-CS" sz="1900" b="1" dirty="0">
                <a:latin typeface="Arial Narrow" pitchFamily="34" charset="0"/>
              </a:rPr>
              <a:t>koriste je najmanje dva ili više korisnika, a moguće je kriptovanje  a samim tim ei zaštita saobraćaja </a:t>
            </a:r>
            <a:endParaRPr lang="en-US" sz="1900" b="1" dirty="0">
              <a:latin typeface="Arial Narrow" pitchFamily="34" charset="0"/>
            </a:endParaRPr>
          </a:p>
        </p:txBody>
      </p:sp>
      <p:sp>
        <p:nvSpPr>
          <p:cNvPr id="4" name="Slide Number Placeholder 3"/>
          <p:cNvSpPr>
            <a:spLocks noGrp="1"/>
          </p:cNvSpPr>
          <p:nvPr>
            <p:ph type="sldNum" sz="quarter" idx="12"/>
          </p:nvPr>
        </p:nvSpPr>
        <p:spPr/>
        <p:txBody>
          <a:bodyPr/>
          <a:lstStyle/>
          <a:p>
            <a:fld id="{96854522-B363-4671-B28C-D2323FD0D94A}" type="slidenum">
              <a:rPr lang="en-US"/>
              <a:pPr/>
              <a:t>6</a:t>
            </a:fld>
            <a:r>
              <a:rPr lang="en-US"/>
              <a:t>/91</a:t>
            </a:r>
          </a:p>
        </p:txBody>
      </p:sp>
    </p:spTree>
  </p:cSld>
  <p:clrMapOvr>
    <a:masterClrMapping/>
  </p:clrMapOvr>
  <p:transition spd="slow">
    <p:zoom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sr-Latn-CS"/>
              <a:t>VPN: Prednosti</a:t>
            </a:r>
            <a:endParaRPr lang="en-US"/>
          </a:p>
        </p:txBody>
      </p:sp>
      <p:sp>
        <p:nvSpPr>
          <p:cNvPr id="17411" name="Rectangle 3"/>
          <p:cNvSpPr>
            <a:spLocks noGrp="1" noChangeArrowheads="1"/>
          </p:cNvSpPr>
          <p:nvPr>
            <p:ph idx="1"/>
          </p:nvPr>
        </p:nvSpPr>
        <p:spPr>
          <a:xfrm>
            <a:off x="323850" y="1916832"/>
            <a:ext cx="8496622" cy="4320456"/>
          </a:xfrm>
        </p:spPr>
        <p:txBody>
          <a:bodyPr>
            <a:normAutofit/>
          </a:bodyPr>
          <a:lstStyle/>
          <a:p>
            <a:pPr marL="449263" indent="-449263">
              <a:lnSpc>
                <a:spcPct val="84000"/>
              </a:lnSpc>
              <a:buFont typeface="Webdings" pitchFamily="18" charset="2"/>
              <a:buNone/>
              <a:tabLst>
                <a:tab pos="539750" algn="l"/>
              </a:tabLst>
            </a:pPr>
            <a:r>
              <a:rPr lang="hr-HR" sz="2700" dirty="0">
                <a:latin typeface="Arial Narrow" pitchFamily="34" charset="0"/>
              </a:rPr>
              <a:t>Prednosti virtuelnih privatnih mreža:</a:t>
            </a:r>
            <a:br>
              <a:rPr lang="hr-HR" sz="2700" dirty="0">
                <a:latin typeface="Arial Narrow" pitchFamily="34" charset="0"/>
              </a:rPr>
            </a:br>
            <a:endParaRPr lang="en-US" sz="2700" dirty="0">
              <a:latin typeface="Arial Narrow" pitchFamily="34" charset="0"/>
            </a:endParaRPr>
          </a:p>
          <a:p>
            <a:pPr marL="449263" indent="-449263">
              <a:lnSpc>
                <a:spcPct val="84000"/>
              </a:lnSpc>
              <a:tabLst>
                <a:tab pos="539750" algn="l"/>
              </a:tabLst>
            </a:pPr>
            <a:r>
              <a:rPr lang="sr-Latn-RS" sz="2400" dirty="0"/>
              <a:t>Saobraćaj između vas i VPN servisa koji koristite je kriptovan,</a:t>
            </a:r>
          </a:p>
          <a:p>
            <a:pPr marL="449263" indent="-449263">
              <a:lnSpc>
                <a:spcPct val="84000"/>
              </a:lnSpc>
              <a:tabLst>
                <a:tab pos="539750" algn="l"/>
              </a:tabLst>
            </a:pPr>
            <a:r>
              <a:rPr lang="sr-Latn-RS" sz="2400" dirty="0"/>
              <a:t>Dokle god ste povezani sa VPN-om, imat ćete pristup celom internetu</a:t>
            </a:r>
            <a:endParaRPr lang="hr-HR" sz="2400" dirty="0">
              <a:latin typeface="Arial Narrow" pitchFamily="34" charset="0"/>
            </a:endParaRPr>
          </a:p>
          <a:p>
            <a:pPr marL="449263" indent="-449263">
              <a:lnSpc>
                <a:spcPct val="84000"/>
              </a:lnSpc>
              <a:tabLst>
                <a:tab pos="539750" algn="l"/>
              </a:tabLst>
            </a:pPr>
            <a:r>
              <a:rPr lang="hr-HR" sz="2400" dirty="0">
                <a:latin typeface="Arial Narrow" pitchFamily="34" charset="0"/>
              </a:rPr>
              <a:t>Povećanje geografske pokrivenosti.</a:t>
            </a:r>
          </a:p>
          <a:p>
            <a:pPr marL="449263" indent="-449263">
              <a:lnSpc>
                <a:spcPct val="84000"/>
              </a:lnSpc>
              <a:tabLst>
                <a:tab pos="539750" algn="l"/>
              </a:tabLst>
            </a:pPr>
            <a:r>
              <a:rPr lang="it-IT" sz="2400" dirty="0"/>
              <a:t>Možete pristupiti servisima i geografski ograničenim web stranicama,</a:t>
            </a:r>
            <a:endParaRPr lang="en-US" sz="2400" dirty="0">
              <a:latin typeface="Arial Narrow" pitchFamily="34" charset="0"/>
            </a:endParaRPr>
          </a:p>
          <a:p>
            <a:pPr marL="449263" indent="-449263">
              <a:lnSpc>
                <a:spcPct val="84000"/>
              </a:lnSpc>
              <a:tabLst>
                <a:tab pos="539750" algn="l"/>
              </a:tabLst>
            </a:pPr>
            <a:r>
              <a:rPr lang="sr-Latn-RS" sz="2400" b="1" dirty="0"/>
              <a:t>Stabilnost i sigurnost VPN-a</a:t>
            </a:r>
          </a:p>
          <a:p>
            <a:pPr marL="449263" indent="-449263">
              <a:lnSpc>
                <a:spcPct val="84000"/>
              </a:lnSpc>
              <a:tabLst>
                <a:tab pos="539750" algn="l"/>
              </a:tabLst>
            </a:pPr>
            <a:endParaRPr lang="sr-Latn-RS" sz="2400" b="1" dirty="0"/>
          </a:p>
          <a:p>
            <a:pPr marL="449263" indent="-449263">
              <a:lnSpc>
                <a:spcPct val="84000"/>
              </a:lnSpc>
              <a:tabLst>
                <a:tab pos="539750" algn="l"/>
              </a:tabLst>
            </a:pPr>
            <a:endParaRPr lang="en-US" sz="2400" dirty="0">
              <a:latin typeface="Arial Narrow" pitchFamily="34" charset="0"/>
            </a:endParaRPr>
          </a:p>
        </p:txBody>
      </p:sp>
      <p:sp>
        <p:nvSpPr>
          <p:cNvPr id="6" name="Slide Number Placeholder 3"/>
          <p:cNvSpPr>
            <a:spLocks noGrp="1"/>
          </p:cNvSpPr>
          <p:nvPr>
            <p:ph type="sldNum" sz="quarter" idx="12"/>
          </p:nvPr>
        </p:nvSpPr>
        <p:spPr/>
        <p:txBody>
          <a:bodyPr/>
          <a:lstStyle/>
          <a:p>
            <a:fld id="{5590C4D4-12CB-4CBF-815B-57736354D1AA}" type="slidenum">
              <a:rPr lang="en-US"/>
              <a:pPr/>
              <a:t>7</a:t>
            </a:fld>
            <a:r>
              <a:rPr lang="en-US"/>
              <a:t>/91</a:t>
            </a:r>
          </a:p>
        </p:txBody>
      </p:sp>
    </p:spTree>
  </p:cSld>
  <p:clrMapOvr>
    <a:masterClrMapping/>
  </p:clrMapOvr>
  <p:transition spd="slow">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sr-Latn-CS"/>
              <a:t>VPN: Prednosti</a:t>
            </a:r>
            <a:endParaRPr lang="en-US"/>
          </a:p>
        </p:txBody>
      </p:sp>
      <p:sp>
        <p:nvSpPr>
          <p:cNvPr id="17411" name="Rectangle 3"/>
          <p:cNvSpPr>
            <a:spLocks noGrp="1" noChangeArrowheads="1"/>
          </p:cNvSpPr>
          <p:nvPr>
            <p:ph idx="1"/>
          </p:nvPr>
        </p:nvSpPr>
        <p:spPr>
          <a:xfrm>
            <a:off x="323850" y="1916832"/>
            <a:ext cx="8496622" cy="4320456"/>
          </a:xfrm>
        </p:spPr>
        <p:txBody>
          <a:bodyPr>
            <a:normAutofit/>
          </a:bodyPr>
          <a:lstStyle/>
          <a:p>
            <a:pPr marL="449263" indent="-449263">
              <a:lnSpc>
                <a:spcPct val="84000"/>
              </a:lnSpc>
              <a:buFont typeface="Webdings" pitchFamily="18" charset="2"/>
              <a:buNone/>
              <a:tabLst>
                <a:tab pos="539750" algn="l"/>
              </a:tabLst>
            </a:pPr>
            <a:r>
              <a:rPr lang="hr-HR" sz="2700" dirty="0">
                <a:latin typeface="Arial Narrow" pitchFamily="34" charset="0"/>
              </a:rPr>
              <a:t>Prednosti virtuelnih privatnih mreža:</a:t>
            </a:r>
            <a:br>
              <a:rPr lang="hr-HR" sz="2700" dirty="0">
                <a:latin typeface="Arial Narrow" pitchFamily="34" charset="0"/>
              </a:rPr>
            </a:br>
            <a:endParaRPr lang="en-US" sz="2700" dirty="0">
              <a:latin typeface="Arial Narrow" pitchFamily="34" charset="0"/>
            </a:endParaRPr>
          </a:p>
          <a:p>
            <a:pPr marL="449263" indent="-449263">
              <a:lnSpc>
                <a:spcPct val="84000"/>
              </a:lnSpc>
              <a:tabLst>
                <a:tab pos="539750" algn="l"/>
              </a:tabLst>
            </a:pPr>
            <a:r>
              <a:rPr lang="sr-Latn-RS" sz="2400" dirty="0"/>
              <a:t>Serveri na koje se povezujete neće videti vašu IP adresu, nego adresu VPN servera.</a:t>
            </a:r>
            <a:endParaRPr lang="en-US" sz="2400" dirty="0">
              <a:latin typeface="Arial Narrow" pitchFamily="34" charset="0"/>
            </a:endParaRPr>
          </a:p>
          <a:p>
            <a:pPr marL="449263" indent="-449263">
              <a:lnSpc>
                <a:spcPct val="84000"/>
              </a:lnSpc>
              <a:tabLst>
                <a:tab pos="539750" algn="l"/>
              </a:tabLst>
            </a:pPr>
            <a:r>
              <a:rPr lang="hr-HR" sz="2400" dirty="0">
                <a:latin typeface="Arial Narrow" pitchFamily="34" charset="0"/>
              </a:rPr>
              <a:t>Mogućnost brzog dodavanja novih udaljenih korisnika.</a:t>
            </a:r>
            <a:endParaRPr lang="en-US" sz="2400" dirty="0">
              <a:latin typeface="Arial Narrow" pitchFamily="34" charset="0"/>
            </a:endParaRPr>
          </a:p>
          <a:p>
            <a:pPr marL="449263" indent="-449263">
              <a:lnSpc>
                <a:spcPct val="84000"/>
              </a:lnSpc>
              <a:tabLst>
                <a:tab pos="539750" algn="l"/>
              </a:tabLst>
            </a:pPr>
            <a:r>
              <a:rPr lang="hr-HR" sz="2400" dirty="0">
                <a:latin typeface="Arial Narrow" pitchFamily="34" charset="0"/>
              </a:rPr>
              <a:t>Ušteda u ljudskom faktoru.</a:t>
            </a:r>
          </a:p>
          <a:p>
            <a:pPr marL="449263" indent="-449263">
              <a:lnSpc>
                <a:spcPct val="84000"/>
              </a:lnSpc>
              <a:tabLst>
                <a:tab pos="539750" algn="l"/>
              </a:tabLst>
            </a:pPr>
            <a:r>
              <a:rPr lang="pl-PL" sz="2400" dirty="0"/>
              <a:t>VPN je pronašao  primenu i u mobilnoj tehnologiji.</a:t>
            </a:r>
            <a:endParaRPr lang="en-US" sz="2400" dirty="0">
              <a:latin typeface="Arial Narrow" pitchFamily="34" charset="0"/>
            </a:endParaRPr>
          </a:p>
        </p:txBody>
      </p:sp>
      <p:sp>
        <p:nvSpPr>
          <p:cNvPr id="6" name="Slide Number Placeholder 3"/>
          <p:cNvSpPr>
            <a:spLocks noGrp="1"/>
          </p:cNvSpPr>
          <p:nvPr>
            <p:ph type="sldNum" sz="quarter" idx="12"/>
          </p:nvPr>
        </p:nvSpPr>
        <p:spPr/>
        <p:txBody>
          <a:bodyPr/>
          <a:lstStyle/>
          <a:p>
            <a:fld id="{5590C4D4-12CB-4CBF-815B-57736354D1AA}" type="slidenum">
              <a:rPr lang="en-US"/>
              <a:pPr/>
              <a:t>8</a:t>
            </a:fld>
            <a:r>
              <a:rPr lang="en-US"/>
              <a:t>/91</a:t>
            </a:r>
          </a:p>
        </p:txBody>
      </p:sp>
    </p:spTree>
    <p:extLst>
      <p:ext uri="{BB962C8B-B14F-4D97-AF65-F5344CB8AC3E}">
        <p14:creationId xmlns:p14="http://schemas.microsoft.com/office/powerpoint/2010/main" val="2757482060"/>
      </p:ext>
    </p:extLst>
  </p:cSld>
  <p:clrMapOvr>
    <a:masterClrMapping/>
  </p:clrMapOvr>
  <p:transition spd="slow">
    <p:zoom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sr-Latn-CS"/>
              <a:t>VPN: Prednosti</a:t>
            </a:r>
            <a:endParaRPr lang="en-US"/>
          </a:p>
        </p:txBody>
      </p:sp>
      <p:sp>
        <p:nvSpPr>
          <p:cNvPr id="17411" name="Rectangle 3"/>
          <p:cNvSpPr>
            <a:spLocks noGrp="1" noChangeArrowheads="1"/>
          </p:cNvSpPr>
          <p:nvPr>
            <p:ph idx="1"/>
          </p:nvPr>
        </p:nvSpPr>
        <p:spPr>
          <a:xfrm>
            <a:off x="323850" y="1916832"/>
            <a:ext cx="8496622" cy="4320456"/>
          </a:xfrm>
        </p:spPr>
        <p:txBody>
          <a:bodyPr>
            <a:normAutofit/>
          </a:bodyPr>
          <a:lstStyle/>
          <a:p>
            <a:pPr marL="449263" indent="-449263">
              <a:lnSpc>
                <a:spcPct val="84000"/>
              </a:lnSpc>
              <a:buFont typeface="Webdings" pitchFamily="18" charset="2"/>
              <a:buNone/>
              <a:tabLst>
                <a:tab pos="539750" algn="l"/>
              </a:tabLst>
            </a:pPr>
            <a:r>
              <a:rPr lang="hr-HR" sz="2700" dirty="0">
                <a:latin typeface="Arial Narrow" pitchFamily="34" charset="0"/>
              </a:rPr>
              <a:t>Prednosti virtuelnih privatnih mreža:</a:t>
            </a:r>
            <a:br>
              <a:rPr lang="hr-HR" sz="2700" dirty="0">
                <a:latin typeface="Arial Narrow" pitchFamily="34" charset="0"/>
              </a:rPr>
            </a:br>
            <a:endParaRPr lang="en-US" sz="2700" dirty="0">
              <a:latin typeface="Arial Narrow" pitchFamily="34" charset="0"/>
            </a:endParaRPr>
          </a:p>
          <a:p>
            <a:pPr marL="449263" indent="-449263">
              <a:lnSpc>
                <a:spcPct val="84000"/>
              </a:lnSpc>
              <a:tabLst>
                <a:tab pos="539750" algn="l"/>
              </a:tabLst>
            </a:pPr>
            <a:r>
              <a:rPr lang="sr-Latn-RS" sz="2400" b="1" dirty="0"/>
              <a:t>Veća brzina</a:t>
            </a:r>
          </a:p>
          <a:p>
            <a:pPr marL="449263" indent="-449263">
              <a:lnSpc>
                <a:spcPct val="84000"/>
              </a:lnSpc>
              <a:tabLst>
                <a:tab pos="539750" algn="l"/>
              </a:tabLst>
            </a:pPr>
            <a:r>
              <a:rPr lang="sr-Latn-RS" sz="2400" b="1" dirty="0"/>
              <a:t>Deljenje fajlova</a:t>
            </a:r>
            <a:r>
              <a:rPr lang="en-US" sz="2400" b="1" dirty="0"/>
              <a:t>/</a:t>
            </a:r>
            <a:r>
              <a:rPr lang="sr-Latn-RS" sz="2400" b="1" dirty="0"/>
              <a:t>datoteka</a:t>
            </a:r>
            <a:endParaRPr lang="en-US" sz="2400" b="1" dirty="0"/>
          </a:p>
          <a:p>
            <a:pPr marL="449263" indent="-449263">
              <a:lnSpc>
                <a:spcPct val="84000"/>
              </a:lnSpc>
              <a:tabLst>
                <a:tab pos="539750" algn="l"/>
              </a:tabLst>
            </a:pPr>
            <a:r>
              <a:rPr lang="sr-Latn-RS" sz="2400" b="1" dirty="0"/>
              <a:t>Promena IP adrese</a:t>
            </a:r>
            <a:endParaRPr lang="en-US" sz="2400" b="1" dirty="0"/>
          </a:p>
          <a:p>
            <a:pPr marL="449263" indent="-449263">
              <a:lnSpc>
                <a:spcPct val="84000"/>
              </a:lnSpc>
              <a:tabLst>
                <a:tab pos="539750" algn="l"/>
              </a:tabLst>
            </a:pPr>
            <a:r>
              <a:rPr lang="sr-Latn-RS" sz="2400" dirty="0"/>
              <a:t>Neke države blokiraju veliki d</a:t>
            </a:r>
            <a:r>
              <a:rPr lang="en-US" sz="2400" dirty="0" err="1"/>
              <a:t>eo</a:t>
            </a:r>
            <a:r>
              <a:rPr lang="sr-Latn-RS" sz="2400" dirty="0"/>
              <a:t> </a:t>
            </a:r>
            <a:r>
              <a:rPr lang="en-US" sz="2400" dirty="0" err="1"/>
              <a:t>saobra</a:t>
            </a:r>
            <a:r>
              <a:rPr lang="sr-Latn-RS" sz="2400" dirty="0"/>
              <a:t>ć</a:t>
            </a:r>
            <a:r>
              <a:rPr lang="en-US" sz="2400" dirty="0" err="1"/>
              <a:t>aja</a:t>
            </a:r>
            <a:r>
              <a:rPr lang="sr-Latn-RS" sz="2400" dirty="0"/>
              <a:t> i web stranica, onemogućujući tako korisnicima da se informišu putem tih stranica.</a:t>
            </a:r>
          </a:p>
          <a:p>
            <a:pPr marL="449263" indent="-449263">
              <a:lnSpc>
                <a:spcPct val="84000"/>
              </a:lnSpc>
              <a:tabLst>
                <a:tab pos="539750" algn="l"/>
              </a:tabLst>
            </a:pPr>
            <a:r>
              <a:rPr lang="sr-Latn-RS" sz="2400" b="1" dirty="0"/>
              <a:t>Anonimnost</a:t>
            </a:r>
          </a:p>
          <a:p>
            <a:pPr marL="449263" indent="-449263">
              <a:lnSpc>
                <a:spcPct val="84000"/>
              </a:lnSpc>
              <a:tabLst>
                <a:tab pos="539750" algn="l"/>
              </a:tabLst>
            </a:pPr>
            <a:endParaRPr lang="sr-Latn-RS" sz="2400" b="1" dirty="0"/>
          </a:p>
          <a:p>
            <a:pPr marL="449263" indent="-449263">
              <a:lnSpc>
                <a:spcPct val="84000"/>
              </a:lnSpc>
              <a:tabLst>
                <a:tab pos="539750" algn="l"/>
              </a:tabLst>
            </a:pPr>
            <a:endParaRPr lang="en-US" sz="2400" b="1" dirty="0"/>
          </a:p>
          <a:p>
            <a:pPr marL="449263" indent="-449263">
              <a:lnSpc>
                <a:spcPct val="84000"/>
              </a:lnSpc>
              <a:tabLst>
                <a:tab pos="539750" algn="l"/>
              </a:tabLst>
            </a:pPr>
            <a:endParaRPr lang="sr-Latn-RS" sz="2400" b="1" dirty="0"/>
          </a:p>
          <a:p>
            <a:pPr marL="449263" indent="-449263">
              <a:lnSpc>
                <a:spcPct val="84000"/>
              </a:lnSpc>
              <a:tabLst>
                <a:tab pos="539750" algn="l"/>
              </a:tabLst>
            </a:pPr>
            <a:endParaRPr lang="en-US" sz="2400" dirty="0">
              <a:latin typeface="Arial Narrow" pitchFamily="34" charset="0"/>
            </a:endParaRPr>
          </a:p>
        </p:txBody>
      </p:sp>
      <p:sp>
        <p:nvSpPr>
          <p:cNvPr id="6" name="Slide Number Placeholder 3"/>
          <p:cNvSpPr>
            <a:spLocks noGrp="1"/>
          </p:cNvSpPr>
          <p:nvPr>
            <p:ph type="sldNum" sz="quarter" idx="12"/>
          </p:nvPr>
        </p:nvSpPr>
        <p:spPr/>
        <p:txBody>
          <a:bodyPr/>
          <a:lstStyle/>
          <a:p>
            <a:fld id="{5590C4D4-12CB-4CBF-815B-57736354D1AA}" type="slidenum">
              <a:rPr lang="en-US"/>
              <a:pPr/>
              <a:t>9</a:t>
            </a:fld>
            <a:r>
              <a:rPr lang="en-US"/>
              <a:t>/91</a:t>
            </a:r>
          </a:p>
        </p:txBody>
      </p:sp>
    </p:spTree>
    <p:extLst>
      <p:ext uri="{BB962C8B-B14F-4D97-AF65-F5344CB8AC3E}">
        <p14:creationId xmlns:p14="http://schemas.microsoft.com/office/powerpoint/2010/main" val="3271807506"/>
      </p:ext>
    </p:extLst>
  </p:cSld>
  <p:clrMapOvr>
    <a:masterClrMapping/>
  </p:clrMapOvr>
  <p:transition spd="slow">
    <p:zoom dir="in"/>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Banded</Template>
  <TotalTime>350</TotalTime>
  <Words>1982</Words>
  <Application>Microsoft Office PowerPoint</Application>
  <PresentationFormat>On-screen Show (4:3)</PresentationFormat>
  <Paragraphs>270</Paragraphs>
  <Slides>42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Arial</vt:lpstr>
      <vt:lpstr>Arial Narrow</vt:lpstr>
      <vt:lpstr>Calibri</vt:lpstr>
      <vt:lpstr>Corbel</vt:lpstr>
      <vt:lpstr>Times New Roman</vt:lpstr>
      <vt:lpstr>Verdana</vt:lpstr>
      <vt:lpstr>Webdings</vt:lpstr>
      <vt:lpstr>Wingdings</vt:lpstr>
      <vt:lpstr>Banded</vt:lpstr>
      <vt:lpstr>VPN - Virtual Private Network</vt:lpstr>
      <vt:lpstr>VPN - virtualna privatna mreža</vt:lpstr>
      <vt:lpstr>VPN - Virtual Private Network</vt:lpstr>
      <vt:lpstr>VPN - Virtual Private Network</vt:lpstr>
      <vt:lpstr>VPN - Virtual Private Network</vt:lpstr>
      <vt:lpstr>Šta je virtuelna privatna mreža?</vt:lpstr>
      <vt:lpstr>VPN: Prednosti</vt:lpstr>
      <vt:lpstr>VPN: Prednosti</vt:lpstr>
      <vt:lpstr>VPN: Prednosti</vt:lpstr>
      <vt:lpstr>VPN:-Virtual Private Network</vt:lpstr>
      <vt:lpstr>VPN:-Virtual Private Network</vt:lpstr>
      <vt:lpstr>VPN: Mane</vt:lpstr>
      <vt:lpstr>VPN: Mane</vt:lpstr>
      <vt:lpstr>VPN</vt:lpstr>
      <vt:lpstr>VPN – PRINCIP PLANIRANJA</vt:lpstr>
      <vt:lpstr>VPN -Network Policy </vt:lpstr>
      <vt:lpstr>VPN - Virtual Private Network</vt:lpstr>
      <vt:lpstr>VPN - Komponente</vt:lpstr>
      <vt:lpstr>VPN - Protokoli</vt:lpstr>
      <vt:lpstr>VPN komponente: Protokoli </vt:lpstr>
      <vt:lpstr>VPN -Koncept realizacije</vt:lpstr>
      <vt:lpstr>VPN komponente: Bezbednost</vt:lpstr>
      <vt:lpstr>VPN komponente: Autentikacija</vt:lpstr>
      <vt:lpstr>Klasifikacija  VPN </vt:lpstr>
      <vt:lpstr>VPN na nivou aplikacije</vt:lpstr>
      <vt:lpstr>TIPOVI VPN</vt:lpstr>
      <vt:lpstr>VPN: Tipovi</vt:lpstr>
      <vt:lpstr>Intranet I EKSTANET VPN</vt:lpstr>
      <vt:lpstr>Istovremeni VPN i Internet pristup </vt:lpstr>
      <vt:lpstr>VPN: Tipovi</vt:lpstr>
      <vt:lpstr>VPN - Upravljanje</vt:lpstr>
      <vt:lpstr>VPN: Tunelovanje</vt:lpstr>
      <vt:lpstr>IP VPN: Tunelovanje</vt:lpstr>
      <vt:lpstr>VPN: Tunelovanje</vt:lpstr>
      <vt:lpstr>VPN: Tunelovanje</vt:lpstr>
      <vt:lpstr>IP VPN: Vrste tunelovanja</vt:lpstr>
      <vt:lpstr>Protokoli koji se koriste pri tunelovanju </vt:lpstr>
      <vt:lpstr>VPN - kripto zaštita</vt:lpstr>
      <vt:lpstr>VPN – tipovi kripto zaštite</vt:lpstr>
      <vt:lpstr>VPN – sistem sa  simetričnim ključem</vt:lpstr>
      <vt:lpstr>Praktični aspekti korišćenja VPN</vt:lpstr>
      <vt:lpstr>VPN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Markoni</dc:creator>
  <cp:lastModifiedBy>Markoni</cp:lastModifiedBy>
  <cp:revision>34</cp:revision>
  <dcterms:created xsi:type="dcterms:W3CDTF">2017-05-07T21:18:10Z</dcterms:created>
  <dcterms:modified xsi:type="dcterms:W3CDTF">2020-04-03T20:13:09Z</dcterms:modified>
</cp:coreProperties>
</file>