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8" r:id="rId4"/>
    <p:sldId id="276" r:id="rId5"/>
    <p:sldId id="360" r:id="rId6"/>
    <p:sldId id="383" r:id="rId7"/>
    <p:sldId id="401" r:id="rId8"/>
    <p:sldId id="402" r:id="rId9"/>
    <p:sldId id="403" r:id="rId10"/>
    <p:sldId id="404" r:id="rId11"/>
    <p:sldId id="382" r:id="rId12"/>
    <p:sldId id="359" r:id="rId13"/>
    <p:sldId id="361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3" r:id="rId22"/>
    <p:sldId id="394" r:id="rId23"/>
    <p:sldId id="391" r:id="rId24"/>
    <p:sldId id="392" r:id="rId25"/>
    <p:sldId id="395" r:id="rId26"/>
    <p:sldId id="396" r:id="rId27"/>
    <p:sldId id="397" r:id="rId28"/>
    <p:sldId id="398" r:id="rId29"/>
    <p:sldId id="405" r:id="rId30"/>
    <p:sldId id="406" r:id="rId31"/>
    <p:sldId id="407" r:id="rId32"/>
    <p:sldId id="408" r:id="rId33"/>
    <p:sldId id="362" r:id="rId34"/>
    <p:sldId id="275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0"/>
  </p:normalViewPr>
  <p:slideViewPr>
    <p:cSldViewPr>
      <p:cViewPr varScale="1">
        <p:scale>
          <a:sx n="91" d="100"/>
          <a:sy n="91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F850BE-9AC6-4847-B356-8AEC4FB5C1C8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17CD60-7FC3-4ADA-9257-1CFCF16AF498}" type="slidenum">
              <a:rPr lang="x-non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Tema7_Primer1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hyperlink" Target="Tema7_Primer2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844160"/>
            <a:ext cx="9143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VISOKA MEDICINSKA I POSLOVNO-TEHNOLOŠKA ŠKOLA STRUKOVNIH STUDIJA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3903480"/>
            <a:ext cx="914328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6</a:t>
            </a:r>
            <a:r>
              <a:rPr lang="en-US" sz="3600" b="1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.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TEMA – TABELE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581280" y="0"/>
            <a:ext cx="434268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    </a:t>
            </a:r>
            <a:r>
              <a:rPr lang="x-non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WEB DIZAJN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&lt;TD&gt;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&lt;td&gt; TAG OZNAČAVA KOLONU TABELE (TD-eng. TABLE DATA),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TAKOĐE JE KONTEJNERSKI ELEMENT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 ZAVRŠNI &lt;/TD&gt; TAG.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SAM &lt;TD&gt; TAG NE ODREĐUJE DIMENZIJU KAKO REDA TAKO NI TABELE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&lt;table&gt; U HTML5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ATRIBUTI STILA TABELA SU UKINUTI U HTML5,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ZA STILIZOVANjE TABELA KORISTI SE CSS,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HTML5 UVODI NOVE ENTITETE: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&lt;thead&gt;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&lt;tbody&gt;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&lt;tfoot&gt;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5429288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MARGARIN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4994" name="AutoShape 2" descr="Image result for PICTURE ASPECT RA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28676"/>
            <a:ext cx="8929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&lt;head&gt;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&lt;style&gt;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 table {border:1px solid black; background-color:#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ccc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;}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color:blue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 td {border:1px solid black;}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tbody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color:red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&lt;/style&gt;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0"/>
            <a:ext cx="8229240" cy="85723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CSS*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0436" y="928676"/>
            <a:ext cx="3653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7030A0"/>
                </a:solidFill>
              </a:rPr>
              <a:t>* U SVE SE MEŠA</a:t>
            </a:r>
            <a:endParaRPr lang="en-US" sz="3200" dirty="0"/>
          </a:p>
        </p:txBody>
      </p:sp>
      <p:pic>
        <p:nvPicPr>
          <p:cNvPr id="9" name="Picture 2" descr="http://www.iconshock.com/img_jpg/REALVISTA/general/jpg/256/preview_ic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24" y="0"/>
            <a:ext cx="928676" cy="92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SPAN-ovanje ĆELIJA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23" y="1571618"/>
            <a:ext cx="87511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SPAN-ovanje ĆELIJA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&lt;table border="1"&gt;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colspan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="2"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&gt;1. Red - 1 &amp; 2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&lt;td&gt;2. Red - 1.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&lt;td&gt;2. Red - 2.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&lt;/table&gt;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SPAN-ovanje ĆELIJA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64" y="1571618"/>
            <a:ext cx="90446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SPAN-ovanje ĆELIJA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&lt;table border="1"&gt;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&lt;tr&gt;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&lt;td&gt;1. Red - 1. Kolona&lt;/td&gt;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 rowspan="2"&gt; 1 &amp;2 Red - 2. Kolona&lt;/td&gt;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&lt;/tr&gt;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&lt;tr&gt;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&lt;td&gt;2. Red - 1. Kolona&lt;/td&gt;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&lt;/tr&gt;</a:t>
            </a:r>
          </a:p>
          <a:p>
            <a:r>
              <a:rPr lang="sv-S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&lt;/table&gt;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SPAN-ovanje ĆELIJA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9" y="1285866"/>
            <a:ext cx="90848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160" y="909788"/>
            <a:ext cx="6328380" cy="421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071948"/>
            <a:ext cx="507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DOBROVOLjAC?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 descr="http://www.iconshock.com/img_jpg/REALVISTA/general/jpg/256/preview_ico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24" y="0"/>
            <a:ext cx="928676" cy="92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CELLSPACING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34327"/>
            <a:ext cx="7786709" cy="41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CELLSPACING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black; </a:t>
            </a:r>
            <a:r>
              <a:rPr lang="sv-SE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border-spacing:20px</a:t>
            </a:r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   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 {border:1px solid black;}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&lt;/style&gt;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3"/>
          <p:cNvSpPr/>
          <p:nvPr/>
        </p:nvSpPr>
        <p:spPr>
          <a:xfrm>
            <a:off x="142844" y="819000"/>
            <a:ext cx="8858312" cy="3610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33520" y="0"/>
            <a:ext cx="7619400" cy="9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DANAS U</a:t>
            </a:r>
            <a:r>
              <a:rPr lang="sr-Latn-R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ČIMO: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857238"/>
            <a:ext cx="8858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HTML &lt;table&gt; TAG,</a:t>
            </a: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STRUKTURNI ELEMENTI TABELE</a:t>
            </a:r>
            <a:r>
              <a:rPr lang="x-none" sz="3200" b="1" spc="-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HEADER (</a:t>
            </a: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ZAGLAVLjE TABELE),</a:t>
            </a:r>
            <a:r>
              <a:rPr lang="x-none" sz="3200" b="1" spc="-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SPAN-ovanje ĆELIJA TABELE</a:t>
            </a:r>
            <a:r>
              <a:rPr lang="x-none" sz="3200" b="1" spc="-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SPOLjNE I UNUTRAŠNjE (PADDING) MARGINE,</a:t>
            </a: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NASLOV TABELE,</a:t>
            </a: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VELIČINA TABELE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CELLPADDING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4098"/>
            <a:ext cx="9056078" cy="35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CELLPADDING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black; </a:t>
            </a:r>
            <a:r>
              <a:rPr lang="sv-SE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padding:20px</a:t>
            </a:r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   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 {border:1px solid black;}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&lt;/style&gt;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CELLPADDING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1104"/>
            <a:ext cx="6386521" cy="42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CELLPADDING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black; </a:t>
            </a:r>
            <a:r>
              <a:rPr lang="sv-SE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padding:20px</a:t>
            </a:r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   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 {border:1px solid black; </a:t>
            </a:r>
            <a:r>
              <a:rPr lang="sv-SE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padding:20px</a:t>
            </a:r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sv-S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&lt;/style&gt;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CAPTION (NASLOV)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66132"/>
            <a:ext cx="9178395" cy="382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CAPTION (NASLOV)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black}   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 {border:1px solid black;}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caption {color:green}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&lt;/style&gt;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&lt;/head&gt;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&lt;table&gt;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&lt;caption&gt;NASLOV TABELE&lt;/caption&gt;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CAPTION (NASLOV)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01" y="936398"/>
            <a:ext cx="9078195" cy="377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CAPTION (NASLOV)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5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caption-side: bottom</a:t>
            </a:r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   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 {border:1px solid black;}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caption {color:green}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&lt;/style&gt;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&lt;/head&gt;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&lt;table&gt;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&lt;caption&gt;NASLOV TABELE&lt;/caption&gt;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“NORMALAN” OKVIR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73" y="1428742"/>
            <a:ext cx="92063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“NORMALAN” OKVIR TABELE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5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black; </a:t>
            </a:r>
            <a:r>
              <a:rPr lang="sv-SE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border-collapse:collapse</a:t>
            </a:r>
            <a:r>
              <a:rPr lang="sv-S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}   </a:t>
            </a:r>
          </a:p>
          <a:p>
            <a:r>
              <a:rPr lang="sv-S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td,th {border:1px solid black;}   </a:t>
            </a:r>
          </a:p>
          <a:p>
            <a:r>
              <a:rPr lang="sv-S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&lt;/style&gt;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&lt;TABLE&gt; TAG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&lt;table&gt; je KONTEJNERSKI TAG,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POSTOJI ZAVRŠNI &lt;table&gt; TAG: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9" y="1966913"/>
            <a:ext cx="8910085" cy="30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SINTEZA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8"/>
            <a:ext cx="8408571" cy="42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160" y="909788"/>
            <a:ext cx="6328380" cy="421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071948"/>
            <a:ext cx="507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DOBROVOLjAC?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SINTEZA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8769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&lt;style&gt;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table {border:1px solid black; border-collapse:collapse}   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td,th {border:1px solid black;}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</a:t>
            </a:r>
            <a:r>
              <a:rPr lang="sv-SE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th{background-color:blue}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</a:t>
            </a:r>
            <a:r>
              <a:rPr lang="sv-SE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tr:nth-child(odd) {background-color:#ccc}</a:t>
            </a:r>
          </a:p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&lt;/style&gt;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GLAS MUDROSTI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4994" name="AutoShape 2" descr="Image result for PICTURE ASPECT RA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2867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 KORISTITI TABELE ZA FORMIRANjE OSNOVNOG RASPOREDA NA WEB STRANICI 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SPIDER-i SE </a:t>
            </a:r>
            <a:r>
              <a:rPr lang="sr-Latn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SNALAZE NAJBOLjE SA INDEKSIRANjEM SADRŽAJA  UNUTAR KOMPLEKSNIH TABELA, ŠTO SE NEGATIVNO ODRAŽAVA NA SEO.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TABELA SE </a:t>
            </a:r>
            <a:r>
              <a:rPr lang="sr-Latn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PRIKAZUJE UOPŠTE DOK SE NE UČITA CELA, ZA RAZLIKU OD SLIKA NPR.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74" y="70076"/>
            <a:ext cx="8229240" cy="858600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</a:t>
            </a: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ŽNjI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01" y="928676"/>
            <a:ext cx="5034191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71737" y="97679"/>
            <a:ext cx="385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PITANjA?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74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04" y="895785"/>
            <a:ext cx="6377716" cy="425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&lt;TR&gt;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&lt;tr&gt; TAG OZNAČAVA RED TABELE (TR-eng. TABLE ROW),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TAKOĐE JE KONTEJNERSKI ELEMENT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 ZAVRŠNI &lt;/TR&gt; TAG.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SAM &lt;TR&gt; TAG NE ODREĐUJE DIMENZIJU KAKO REDA TAKO NI TABELE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&lt;TH&gt;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&lt;th&gt; TAG OZNAČAVA ZAGLAVLjE TABELE (TH-eng. TABLE HEADER), TJ. PRVI RED TABELE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TAKOĐE JE KONTEJNERSKI ELEMENT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IMA ZAVRŠNI &lt;/TH&gt; TAG.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&lt;TH&gt; TAG PODRAZUMEVA DA JE SAV SADRŽAJ CENTRIRAN I BOLD-ovan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&lt;TH&gt;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8" y="1071552"/>
            <a:ext cx="919633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&lt;TH&gt;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5800"/>
            <a:ext cx="9144000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&lt;table&gt;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Zaglavlje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kolone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1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Zaglavlje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kolone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2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sr-Latn-RS" sz="3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sr-Latn-RS" sz="36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&lt;TH&gt;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23" y="1500180"/>
            <a:ext cx="91660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&lt;TH&gt; TAG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5800"/>
            <a:ext cx="9144000" cy="449353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&lt;table&gt;	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Zaglavlje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1.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Reda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&lt;td&gt;1. Red, 1.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&lt;td&gt;1. Red, 2.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Zaglavlje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2.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Reda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&lt;td&gt;2. Red, 1.Kolona&lt;/td&gt;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&lt;td&gt;2. Red, 2.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Zaglavlje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3. 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Reda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2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&lt;td&gt;3. Red, 1.Kolona&lt;/td&gt;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&lt;td&gt;3. Red, 2.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Kolona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&lt;/td&gt;</a:t>
            </a: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sr-Latn-RS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r-Latn-RS" sz="2200" b="1" dirty="0" smtClean="0">
                <a:latin typeface="Courier New" pitchFamily="49" charset="0"/>
                <a:cs typeface="Courier New" pitchFamily="49" charset="0"/>
              </a:rPr>
              <a:t>&lt;/table&gt;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801</Words>
  <Application>LibreOffice/5.1.4.2$Linux_X86_64 LibreOffice_project/10m0$Build-2</Application>
  <PresentationFormat>On-screen Show (16:9)</PresentationFormat>
  <Paragraphs>159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Office Theme</vt:lpstr>
      <vt:lpstr>Slide 1</vt:lpstr>
      <vt:lpstr>Slide 2</vt:lpstr>
      <vt:lpstr>&lt;TABLE&gt; TAG</vt:lpstr>
      <vt:lpstr>&lt;TR&gt; TAG </vt:lpstr>
      <vt:lpstr>&lt;TH&gt; TAG </vt:lpstr>
      <vt:lpstr>&lt;TH&gt; TAG </vt:lpstr>
      <vt:lpstr>&lt;TH&gt; TAG </vt:lpstr>
      <vt:lpstr>&lt;TH&gt; TAG </vt:lpstr>
      <vt:lpstr>&lt;TH&gt; TAG </vt:lpstr>
      <vt:lpstr>&lt;TD&gt; TAG </vt:lpstr>
      <vt:lpstr>&lt;table&gt; U HTML5</vt:lpstr>
      <vt:lpstr>MARGARIN</vt:lpstr>
      <vt:lpstr>SPAN-ovanje ĆELIJA</vt:lpstr>
      <vt:lpstr>SPAN-ovanje ĆELIJA</vt:lpstr>
      <vt:lpstr>SPAN-ovanje ĆELIJA</vt:lpstr>
      <vt:lpstr>SPAN-ovanje ĆELIJA</vt:lpstr>
      <vt:lpstr>SPAN-ovanje ĆELIJA</vt:lpstr>
      <vt:lpstr>CELLSPACING</vt:lpstr>
      <vt:lpstr>CELLSPACING</vt:lpstr>
      <vt:lpstr>CELLPADDING</vt:lpstr>
      <vt:lpstr>CELLPADDING</vt:lpstr>
      <vt:lpstr>CELLPADDING</vt:lpstr>
      <vt:lpstr>CELLPADDING</vt:lpstr>
      <vt:lpstr>CAPTION (NASLOV) TABELE</vt:lpstr>
      <vt:lpstr>CAPTION (NASLOV) TABELE</vt:lpstr>
      <vt:lpstr>CAPTION (NASLOV) TABELE</vt:lpstr>
      <vt:lpstr>CAPTION (NASLOV) TABELE</vt:lpstr>
      <vt:lpstr>“NORMALAN” OKVIR TABELE</vt:lpstr>
      <vt:lpstr>“NORMALAN” OKVIR TABELE</vt:lpstr>
      <vt:lpstr>SINTEZA</vt:lpstr>
      <vt:lpstr>SINTEZA</vt:lpstr>
      <vt:lpstr>GLAS MUDROSTI</vt:lpstr>
      <vt:lpstr>HVALA NA PAŽNjI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Stan</cp:lastModifiedBy>
  <cp:revision>638</cp:revision>
  <dcterms:created xsi:type="dcterms:W3CDTF">2014-04-01T16:27:38Z</dcterms:created>
  <dcterms:modified xsi:type="dcterms:W3CDTF">2017-05-09T16:20:17Z</dcterms:modified>
  <dc:language>sr-RS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