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8" r:id="rId4"/>
    <p:sldId id="276" r:id="rId5"/>
    <p:sldId id="409" r:id="rId6"/>
    <p:sldId id="419" r:id="rId7"/>
    <p:sldId id="420" r:id="rId8"/>
    <p:sldId id="410" r:id="rId9"/>
    <p:sldId id="411" r:id="rId10"/>
    <p:sldId id="412" r:id="rId11"/>
    <p:sldId id="413" r:id="rId12"/>
    <p:sldId id="415" r:id="rId13"/>
    <p:sldId id="414" r:id="rId14"/>
    <p:sldId id="416" r:id="rId15"/>
    <p:sldId id="417" r:id="rId16"/>
    <p:sldId id="418" r:id="rId17"/>
    <p:sldId id="421" r:id="rId18"/>
    <p:sldId id="422" r:id="rId19"/>
    <p:sldId id="423" r:id="rId20"/>
    <p:sldId id="424" r:id="rId21"/>
    <p:sldId id="425" r:id="rId22"/>
    <p:sldId id="27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9" autoAdjust="0"/>
    <p:restoredTop sz="94660"/>
  </p:normalViewPr>
  <p:slideViewPr>
    <p:cSldViewPr>
      <p:cViewPr varScale="1">
        <p:scale>
          <a:sx n="91" d="100"/>
          <a:sy n="91" d="100"/>
        </p:scale>
        <p:origin x="-23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7F850BE-9AC6-4847-B356-8AEC4FB5C1C8}" type="slidenum"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x-non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A17CD60-7FC3-4ADA-9257-1CFCF16AF498}" type="slidenum">
              <a:rPr lang="x-non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4844160"/>
            <a:ext cx="91432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VISOKA MEDICINSKA I POSLOVNO-TEHNOLOŠKA ŠKOLA STRUKOVNIH STUDIJA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0" y="3903480"/>
            <a:ext cx="9143280" cy="63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8. 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TEMA – 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UVOD U JavaScript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3581280" y="0"/>
            <a:ext cx="4342680" cy="69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    </a:t>
            </a:r>
            <a:r>
              <a:rPr lang="x-none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WEB DIZAJN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INTERNAL JAVASCRIPT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POJEDINA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ČNE FUNKCIONALNE CELINE JAVASCRIPT SKRIPTI MORAJU BITI KONTINUALNE.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MOGU SADRŽATI HTML KOD UNUTAR SEBE OSIM KAO ALFANUMERIČKE LITERALE!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INTERNAL JAVASCRIPT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UČITAVA SE U ISTOM “CUGU” SA CELOM HTML STRANICOM, NEMA POSEBNOG HTTP REQUEST-a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IZVRŠAVA SE MOMENTALNO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ASYNC I DEFER ATRIBUTI NE MOGU DA SE KORISTE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POGODAN JE ZA DINAMIČKO KREIRANjE NA SERVER-SIDE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EXTERNAL JAVASCRIPT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VAŽE POTPUNO ISTA SINTAKSNA PRAVILA KAO ZA INTERNI JAVASCRIPT.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 PRAVILU SE SKLADIŠTE U ZASEBNE FAJLOVE SA EKSTENZIJOM </a:t>
            </a:r>
            <a:r>
              <a:rPr lang="sr-Latn-R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.JS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EXTERNAL JAVASCRIPT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OMOGUĆAVA IDEALNU SEPARACIJU SADRŽAJA I DIZAJNA OD PROGRAMA, DAKLE LAKŠE ZA ODRŽAVANjE KODA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MOGU DA SE KORISTE ASYNC I DEFER ATRIBUTI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EXTERNAL JAVASCRIPT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800"/>
            <a:ext cx="9144000" cy="459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JEDNOM UČITAN(DOWNLOADED) SKRIPT FAJL, BROWSER KEŠIRA I AKO NEKI DRUGI WEB DOKUMENT REFERENCIRA ISTI SKRIPT FAJL, ON SE NEĆE PONOVO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DOWNLOAD-ovati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MOŽE DA SE KORISTI DA UČITAVA PODATKE NA CLIENT SIDE “NA ZAHTEV”, ŠTO POBOLjŠAVA PERFORMANSE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EXTERNAL JAVASCRIPT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800"/>
            <a:ext cx="9144000" cy="459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JEDNOM UČITAN(DOWNLOADED) SKRIPT FAJL, BROWSER KEŠIRA I AKO NEKI DRUGI WEB DOKUMENT REFERENCIRA ISTI SKRIPT FAJL, ON SE NEĆE PONOVO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DOWNLOAD-ovati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MOŽE DA SE KORISTI DA UČITAVA PODATKE NA CLIENT SIDE “NA ZAHTEV”, ŠTO POBOLjŠAVA PERFORMANSE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REZERVISANE REČI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800"/>
            <a:ext cx="9286908" cy="4500594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r>
              <a:rPr lang="en-US" sz="2400" dirty="0" smtClean="0"/>
              <a:t>abstract</a:t>
            </a:r>
            <a:r>
              <a:rPr lang="en-US" sz="2400" dirty="0" smtClean="0"/>
              <a:t> </a:t>
            </a:r>
            <a:endParaRPr lang="sr-Latn-RS" sz="2400" dirty="0" smtClean="0"/>
          </a:p>
          <a:p>
            <a:r>
              <a:rPr lang="en-US" sz="2400" dirty="0" smtClean="0"/>
              <a:t> else  </a:t>
            </a:r>
            <a:endParaRPr lang="sr-Latn-RS" sz="2400" dirty="0" smtClean="0"/>
          </a:p>
          <a:p>
            <a:r>
              <a:rPr lang="en-US" sz="2400" dirty="0" err="1" smtClean="0"/>
              <a:t>instanceof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super</a:t>
            </a:r>
            <a:r>
              <a:rPr lang="en-US" sz="2400" dirty="0" smtClean="0"/>
              <a:t>   </a:t>
            </a:r>
            <a:endParaRPr lang="sr-Latn-RS" sz="2400" dirty="0" smtClean="0"/>
          </a:p>
          <a:p>
            <a:r>
              <a:rPr lang="en-US" sz="2400" dirty="0" err="1" smtClean="0"/>
              <a:t>boolean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err="1" smtClean="0"/>
              <a:t>enum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switch</a:t>
            </a:r>
            <a:r>
              <a:rPr lang="en-US" sz="2400" dirty="0" smtClean="0"/>
              <a:t> </a:t>
            </a:r>
            <a:endParaRPr lang="sr-Latn-RS" sz="2400" dirty="0" smtClean="0"/>
          </a:p>
          <a:p>
            <a:r>
              <a:rPr lang="sr-Latn-RS" sz="2400" dirty="0" smtClean="0"/>
              <a:t>b</a:t>
            </a:r>
            <a:r>
              <a:rPr lang="en-US" sz="2400" dirty="0" err="1" smtClean="0"/>
              <a:t>reak</a:t>
            </a:r>
            <a:endParaRPr lang="sr-Latn-RS" sz="2400" dirty="0" smtClean="0"/>
          </a:p>
          <a:p>
            <a:r>
              <a:rPr lang="en-US" sz="2400" dirty="0" smtClean="0"/>
              <a:t>export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interface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synchronized</a:t>
            </a:r>
            <a:r>
              <a:rPr lang="sr-Latn-RS" sz="2400" dirty="0" smtClean="0"/>
              <a:t> </a:t>
            </a:r>
            <a:r>
              <a:rPr lang="en-US" sz="2400" dirty="0" smtClean="0"/>
              <a:t>byte  </a:t>
            </a:r>
            <a:endParaRPr lang="sr-Latn-RS" sz="2400" dirty="0" smtClean="0"/>
          </a:p>
          <a:p>
            <a:r>
              <a:rPr lang="en-US" sz="2400" dirty="0" smtClean="0"/>
              <a:t>extends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let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this</a:t>
            </a:r>
            <a:r>
              <a:rPr lang="en-US" sz="2400" dirty="0" smtClean="0"/>
              <a:t>   </a:t>
            </a:r>
            <a:endParaRPr lang="sr-Latn-RS" sz="2400" dirty="0" smtClean="0"/>
          </a:p>
          <a:p>
            <a:r>
              <a:rPr lang="en-US" sz="2400" dirty="0" smtClean="0"/>
              <a:t>case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false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long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throw</a:t>
            </a:r>
            <a:r>
              <a:rPr lang="en-US" sz="2400" dirty="0" smtClean="0"/>
              <a:t>   </a:t>
            </a:r>
            <a:endParaRPr lang="sr-Latn-RS" sz="2400" dirty="0" smtClean="0"/>
          </a:p>
          <a:p>
            <a:r>
              <a:rPr lang="en-US" sz="2400" dirty="0" smtClean="0"/>
              <a:t>catch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final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native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sr-Latn-RS" sz="2400" dirty="0" smtClean="0"/>
              <a:t>t</a:t>
            </a:r>
            <a:r>
              <a:rPr lang="en-US" sz="2400" dirty="0" err="1" smtClean="0"/>
              <a:t>hrows</a:t>
            </a:r>
            <a:endParaRPr lang="sr-Latn-RS" sz="2400" dirty="0" smtClean="0"/>
          </a:p>
          <a:p>
            <a:r>
              <a:rPr lang="en-US" sz="2400" dirty="0" smtClean="0"/>
              <a:t> </a:t>
            </a:r>
            <a:r>
              <a:rPr lang="en-US" sz="2400" dirty="0" smtClean="0"/>
              <a:t>char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finally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new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sr-Latn-RS" sz="2400" dirty="0" smtClean="0"/>
              <a:t>t</a:t>
            </a:r>
            <a:r>
              <a:rPr lang="en-US" sz="2400" dirty="0" err="1" smtClean="0"/>
              <a:t>ransient</a:t>
            </a:r>
            <a:endParaRPr lang="sr-Latn-RS" sz="2400" dirty="0" smtClean="0"/>
          </a:p>
          <a:p>
            <a:r>
              <a:rPr lang="en-US" sz="2400" dirty="0" smtClean="0"/>
              <a:t>class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float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null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true</a:t>
            </a:r>
            <a:r>
              <a:rPr lang="en-US" sz="2400" dirty="0" smtClean="0"/>
              <a:t>   </a:t>
            </a:r>
            <a:endParaRPr lang="sr-Latn-RS" sz="2400" dirty="0" smtClean="0"/>
          </a:p>
          <a:p>
            <a:r>
              <a:rPr lang="en-US" sz="2400" dirty="0" smtClean="0"/>
              <a:t>const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for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package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try</a:t>
            </a:r>
            <a:r>
              <a:rPr lang="en-US" sz="2400" dirty="0" smtClean="0"/>
              <a:t>   </a:t>
            </a:r>
            <a:endParaRPr lang="sr-Latn-RS" sz="2400" dirty="0" smtClean="0"/>
          </a:p>
          <a:p>
            <a:r>
              <a:rPr lang="en-US" sz="2400" dirty="0" smtClean="0"/>
              <a:t>continue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function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private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err="1" smtClean="0"/>
              <a:t>typeof</a:t>
            </a:r>
            <a:r>
              <a:rPr lang="en-US" sz="2400" dirty="0" smtClean="0"/>
              <a:t>   </a:t>
            </a:r>
            <a:endParaRPr lang="sr-Latn-RS" sz="2400" dirty="0" smtClean="0"/>
          </a:p>
          <a:p>
            <a:r>
              <a:rPr lang="en-US" sz="2400" dirty="0" smtClean="0"/>
              <a:t>debugger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err="1" smtClean="0"/>
              <a:t>goto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protected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err="1" smtClean="0"/>
              <a:t>var</a:t>
            </a:r>
            <a:r>
              <a:rPr lang="en-US" sz="2400" dirty="0" smtClean="0"/>
              <a:t>   </a:t>
            </a:r>
            <a:endParaRPr lang="sr-Latn-RS" sz="2400" dirty="0" smtClean="0"/>
          </a:p>
          <a:p>
            <a:r>
              <a:rPr lang="en-US" sz="2400" dirty="0" smtClean="0"/>
              <a:t>default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if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public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void</a:t>
            </a:r>
            <a:r>
              <a:rPr lang="en-US" sz="2400" dirty="0" smtClean="0"/>
              <a:t>   </a:t>
            </a:r>
            <a:endParaRPr lang="sr-Latn-RS" sz="2400" dirty="0" smtClean="0"/>
          </a:p>
          <a:p>
            <a:r>
              <a:rPr lang="en-US" sz="2400" dirty="0" smtClean="0"/>
              <a:t>delete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implements</a:t>
            </a:r>
            <a:r>
              <a:rPr lang="en-US" sz="2400" dirty="0" smtClean="0"/>
              <a:t>  return  </a:t>
            </a:r>
            <a:endParaRPr lang="sr-Latn-RS" sz="2400" dirty="0" smtClean="0"/>
          </a:p>
          <a:p>
            <a:r>
              <a:rPr lang="en-US" sz="2400" dirty="0" smtClean="0"/>
              <a:t>volatile</a:t>
            </a:r>
            <a:r>
              <a:rPr lang="en-US" sz="2400" dirty="0" smtClean="0"/>
              <a:t>   </a:t>
            </a:r>
            <a:endParaRPr lang="sr-Latn-RS" sz="2400" dirty="0" smtClean="0"/>
          </a:p>
          <a:p>
            <a:r>
              <a:rPr lang="en-US" sz="2400" dirty="0" smtClean="0"/>
              <a:t>do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import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short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while</a:t>
            </a:r>
            <a:r>
              <a:rPr lang="en-US" sz="2400" dirty="0" smtClean="0"/>
              <a:t>   </a:t>
            </a:r>
            <a:endParaRPr lang="sr-Latn-RS" sz="2400" dirty="0" smtClean="0"/>
          </a:p>
          <a:p>
            <a:r>
              <a:rPr lang="en-US" sz="2400" dirty="0" smtClean="0"/>
              <a:t>double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in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static</a:t>
            </a:r>
            <a:r>
              <a:rPr lang="en-US" sz="2400" dirty="0" smtClean="0"/>
              <a:t>  </a:t>
            </a:r>
            <a:endParaRPr lang="sr-Latn-RS" sz="2400" dirty="0" smtClean="0"/>
          </a:p>
          <a:p>
            <a:r>
              <a:rPr lang="en-US" sz="2400" dirty="0" smtClean="0"/>
              <a:t>with</a:t>
            </a:r>
            <a:r>
              <a:rPr lang="en-US" sz="2400" dirty="0" smtClean="0"/>
              <a:t>  </a:t>
            </a:r>
            <a:endParaRPr lang="sr-Latn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PRIMITIVNI TIPOVI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800"/>
            <a:ext cx="9286908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Null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Undefined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Boolean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</a:p>
          <a:p>
            <a:endParaRPr lang="sr-Latn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OPERATORI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800"/>
            <a:ext cx="9286908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 Arithmetic Operators. ...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Operators. ...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Operators. ...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Operators. ...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(Ternary) Operator. ...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Operators. ...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Bitwise Operators. ... 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typeof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Operator.</a:t>
            </a:r>
          </a:p>
          <a:p>
            <a:endParaRPr lang="sr-Latn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ARIHMETIČKI OPERATORI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91044"/>
          <a:ext cx="9144000" cy="435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0899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OPERATOR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OPIS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PRIMER </a:t>
                      </a:r>
                    </a:p>
                    <a:p>
                      <a:pPr algn="ctr"/>
                      <a:r>
                        <a:rPr lang="sr-Latn-RS" sz="1600" dirty="0" smtClean="0"/>
                        <a:t>(ZA Y=5)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REZ. 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REZ. X</a:t>
                      </a:r>
                      <a:endParaRPr lang="en-US" sz="1600" dirty="0"/>
                    </a:p>
                  </a:txBody>
                  <a:tcPr/>
                </a:tc>
              </a:tr>
              <a:tr h="50899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SABIRANjE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X=Y+2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50899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ODUZIMANjE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X=Y-2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50899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MNOŽENjE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X=Y*2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50899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/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DELENjE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X=Y/2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</a:tr>
              <a:tr h="50899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OSTATAK DELENjA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X=Y%2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50899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INKREMENT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X=++Y</a:t>
                      </a:r>
                    </a:p>
                    <a:p>
                      <a:pPr algn="ctr"/>
                      <a:r>
                        <a:rPr lang="sr-Latn-RS" sz="1600" dirty="0" smtClean="0"/>
                        <a:t>X=Y++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6</a:t>
                      </a:r>
                    </a:p>
                    <a:p>
                      <a:pPr algn="ctr"/>
                      <a:r>
                        <a:rPr lang="sr-Latn-R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6</a:t>
                      </a:r>
                    </a:p>
                    <a:p>
                      <a:pPr algn="ctr"/>
                      <a:r>
                        <a:rPr lang="sr-Latn-RS" sz="1600" dirty="0" smtClean="0"/>
                        <a:t>5</a:t>
                      </a:r>
                    </a:p>
                  </a:txBody>
                  <a:tcPr/>
                </a:tc>
              </a:tr>
              <a:tr h="50899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DEKREMENT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X=--Y</a:t>
                      </a:r>
                    </a:p>
                    <a:p>
                      <a:pPr algn="ctr"/>
                      <a:r>
                        <a:rPr lang="sr-Latn-RS" sz="1600" dirty="0" smtClean="0"/>
                        <a:t>X=Y--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</a:p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</a:p>
                    <a:p>
                      <a:pPr algn="ctr"/>
                      <a:r>
                        <a:rPr lang="sr-Latn-R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3"/>
          <p:cNvSpPr/>
          <p:nvPr/>
        </p:nvSpPr>
        <p:spPr>
          <a:xfrm>
            <a:off x="142844" y="819000"/>
            <a:ext cx="8858312" cy="3610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533520" y="0"/>
            <a:ext cx="7619400" cy="9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DANAS U</a:t>
            </a:r>
            <a:r>
              <a:rPr lang="sr-Latn-RS" sz="3600" b="1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ČIMO:</a:t>
            </a: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857238"/>
            <a:ext cx="885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070" indent="-514350">
              <a:buClr>
                <a:srgbClr val="404040"/>
              </a:buClr>
              <a:buFont typeface="Arial" pitchFamily="34" charset="0"/>
              <a:buChar char="•"/>
            </a:pPr>
            <a:r>
              <a:rPr lang="x-none" sz="3200" b="1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JAVASCRIPT </a:t>
            </a:r>
            <a:r>
              <a:rPr lang="x-none" sz="3200" b="1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OSNOVNI </a:t>
            </a:r>
            <a:r>
              <a:rPr lang="x-none" sz="3200" b="1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POJMOVI</a:t>
            </a:r>
            <a:endParaRPr lang="sr-Latn-RS" sz="3200" b="1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buClr>
                <a:srgbClr val="404040"/>
              </a:buClr>
              <a:buFont typeface="Arial" pitchFamily="34" charset="0"/>
              <a:buChar char="•"/>
            </a:pPr>
            <a:r>
              <a:rPr lang="sr-Latn-RS" sz="32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INTERNI vs EKSTERNI JAVASCRIPT</a:t>
            </a:r>
            <a:r>
              <a:rPr lang="x-none" sz="3200" b="1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n-US" sz="3200" b="1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buClr>
                <a:srgbClr val="404040"/>
              </a:buClr>
              <a:buFont typeface="Arial" pitchFamily="34" charset="0"/>
              <a:buChar char="•"/>
            </a:pPr>
            <a:r>
              <a:rPr lang="x-none" sz="3200" b="1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SINTAKSA</a:t>
            </a:r>
            <a:endParaRPr lang="en-US" sz="3200" b="1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buClr>
                <a:srgbClr val="404040"/>
              </a:buClr>
              <a:buFont typeface="Arial" pitchFamily="34" charset="0"/>
              <a:buChar char="•"/>
            </a:pPr>
            <a:r>
              <a:rPr lang="x-none" sz="3200" b="1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OPERATORI </a:t>
            </a:r>
            <a:r>
              <a:rPr lang="x-none" sz="3200" b="1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 </a:t>
            </a:r>
            <a:r>
              <a:rPr lang="x-none" sz="3200" b="1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IZRAZI</a:t>
            </a:r>
            <a:endParaRPr lang="en-US" sz="3200" b="1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FUNKCIJE</a:t>
            </a:r>
            <a:endParaRPr lang="en-US" sz="3200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OPERATORI DODELE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785800"/>
          <a:ext cx="9144000" cy="43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22529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PRIMER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ISTO KAO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REZ.</a:t>
                      </a:r>
                      <a:r>
                        <a:rPr lang="sr-Latn-RS" baseline="0" dirty="0" smtClean="0"/>
                        <a:t> X</a:t>
                      </a:r>
                    </a:p>
                    <a:p>
                      <a:pPr algn="ctr"/>
                      <a:r>
                        <a:rPr lang="sr-Latn-RS" baseline="0" dirty="0" smtClean="0"/>
                        <a:t>(ZA X=10,Y=5)</a:t>
                      </a:r>
                      <a:endParaRPr lang="en-US" dirty="0"/>
                    </a:p>
                  </a:txBody>
                  <a:tcPr/>
                </a:tc>
              </a:tr>
              <a:tr h="622529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Y=X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622529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+=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X+=Y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X=X+Y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622529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-=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X-=Y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X=X-Y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622529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*=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X*=Y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X=X*Y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622529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/=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X/=Y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X=X/Y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22529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%=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X%=Y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X=X%Y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74" y="70076"/>
            <a:ext cx="8229240" cy="858600"/>
          </a:xfrm>
        </p:spPr>
        <p:txBody>
          <a:bodyPr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</a:t>
            </a:r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ŽNjI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01" y="928676"/>
            <a:ext cx="5034191" cy="42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571737" y="97679"/>
            <a:ext cx="385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PITANjA?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2474" name="Picture 10" descr="Image result for min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804" y="895785"/>
            <a:ext cx="6377716" cy="425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xit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JavaScript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NASTAO 1995 GODINE KAO DODATAK HTML-u, ZA OBOGA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ĆENjE WEB PREZENTACIJA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OMOGUĆIO “RESPONSIVE”/INTERAKTIVNE WEB STRANICE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INTERPRETERSKI PROGRAMSKI JEZIK</a:t>
            </a:r>
            <a:endParaRPr lang="sr-Latn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JavaScript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OSIM DELA IMENA NEMA BAŠ NIŠTA ZAJEDNIČKO SA JAVA JEZIKOM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SKLADIŠTI SE NA SERVER SIDE, A IZVRŠAVA SE NA CLIENT SIDE U WEB BROWSER-U</a:t>
            </a:r>
            <a:endParaRPr lang="sr-Latn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JavaScript</a:t>
            </a:r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PRIMENA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OMOGUĆAVA INTERAKCIJU WEB STRANICE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DISTRIBUCIJA MALIH SETOVA PODATAKA I NJIHOVO PRAKTIČNO “PAKOVANjE” U EKRANSKI PRIKAZ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KONTROLU MULTI-PROZORSKE NAVIGACIJE,PLUGIN-ova, JAVA APPLET-a ITD, A SVE BAZIRANO NA AKCIJAMA KORISNIKA</a:t>
            </a:r>
            <a:endParaRPr lang="sr-Latn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JavaScript</a:t>
            </a:r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 MOŽE DA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SETUJE ILI OČITAVA PREFERENCE BROWSER-a, KOMANDE MENIJA, ŠTAMPANjA ITD.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 POKREĆE APLIKACIJE NA KLIJENTSKOM RAČUNARU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 ČITA/PIŠE FAJLOVE BILO NA CLIENT SIDE ILI SERVER SIDE.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 RE-TRANSMITUJE DATA STRAM I SL.</a:t>
            </a:r>
            <a:endParaRPr lang="sr-Latn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INTERNAL vs EXTERNAL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JAVASCRIPT KOD MOŽE DA SE PIŠE “UNUTAR” HTML DOKUMENTA -INTERNAL JAVASCRIPT, ILI U POSEBNOM FAJLU ILI VIŠE NjIH –EXTERNAL JAVASCRIPT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INTERNAL JAVASCRIPT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“OIVIČAVA” SE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&lt;SCRIPT&gt;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&lt;/SCRIPT&gt;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TAG-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ovima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JAVASCRIPT JE CASE-SENSITIVE JEZIK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JAVASCRIPT “SKRIPTE”/SCRIPLET-I MOGU DA SE PI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ŠU BILO GDE UNUTAR HTML DOKUMENTA, ČAK I U HEAD SEKCIJI, ILI BODY SEKCIJI, SVEJEDNO.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INTERNAL JAVASCRIPT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 OKVIRU JEDNOG HTML DOKUMENTA MOŽE POSTOJATI NEOGRANIČEN BROJ JAVASCRIPT SKRIPTI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SVAKA POJEDINAČNA SKRIPTA POČINjE SA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&lt;SCRIPT&gt; TAG-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I ZAVR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AVA SA &lt;/SCRIPT&gt; TAG-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om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</TotalTime>
  <Words>670</Words>
  <Application>LibreOffice/5.1.4.2$Linux_X86_64 LibreOffice_project/10m0$Build-2</Application>
  <PresentationFormat>On-screen Show (16:9)</PresentationFormat>
  <Paragraphs>210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Slide 1</vt:lpstr>
      <vt:lpstr>Slide 2</vt:lpstr>
      <vt:lpstr>JavaScript</vt:lpstr>
      <vt:lpstr>JavaScript</vt:lpstr>
      <vt:lpstr>JavaScript PRIMENA</vt:lpstr>
      <vt:lpstr>JavaScript NE MOŽE DA</vt:lpstr>
      <vt:lpstr>INTERNAL vs EXTERNAL</vt:lpstr>
      <vt:lpstr>INTERNAL JAVASCRIPT</vt:lpstr>
      <vt:lpstr>INTERNAL JAVASCRIPT</vt:lpstr>
      <vt:lpstr>INTERNAL JAVASCRIPT</vt:lpstr>
      <vt:lpstr>INTERNAL JAVASCRIPT</vt:lpstr>
      <vt:lpstr>EXTERNAL JAVASCRIPT</vt:lpstr>
      <vt:lpstr>EXTERNAL JAVASCRIPT</vt:lpstr>
      <vt:lpstr>EXTERNAL JAVASCRIPT</vt:lpstr>
      <vt:lpstr>EXTERNAL JAVASCRIPT</vt:lpstr>
      <vt:lpstr>REZERVISANE REČI</vt:lpstr>
      <vt:lpstr>PRIMITIVNI TIPOVI </vt:lpstr>
      <vt:lpstr>OPERATORI</vt:lpstr>
      <vt:lpstr>ARIHMETIČKI OPERATORI</vt:lpstr>
      <vt:lpstr>OPERATORI DODELE</vt:lpstr>
      <vt:lpstr>HVALA NA PAŽNjI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Stan</cp:lastModifiedBy>
  <cp:revision>658</cp:revision>
  <dcterms:created xsi:type="dcterms:W3CDTF">2014-04-01T16:27:38Z</dcterms:created>
  <dcterms:modified xsi:type="dcterms:W3CDTF">2017-04-18T20:52:50Z</dcterms:modified>
  <dc:language>sr-RS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